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8" r:id="rId5"/>
    <p:sldId id="278" r:id="rId6"/>
    <p:sldId id="274" r:id="rId7"/>
    <p:sldId id="275" r:id="rId8"/>
    <p:sldId id="276" r:id="rId9"/>
    <p:sldId id="262" r:id="rId10"/>
    <p:sldId id="259" r:id="rId11"/>
    <p:sldId id="266" r:id="rId12"/>
    <p:sldId id="267" r:id="rId13"/>
    <p:sldId id="264" r:id="rId14"/>
    <p:sldId id="261" r:id="rId15"/>
    <p:sldId id="265" r:id="rId16"/>
    <p:sldId id="272"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F103B-313E-E709-BE5C-EE22054D74D2}" v="1" dt="2020-09-02T11:41:24.543"/>
    <p1510:client id="{532CC010-16B1-072F-F9A6-14A45F174C16}" v="4" dt="2020-09-02T09:33:04.286"/>
    <p1510:client id="{D05EBEB1-AD36-41F2-2D74-632073CD315E}" v="62" dt="2020-09-02T11:40:19.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989" autoAdjust="0"/>
  </p:normalViewPr>
  <p:slideViewPr>
    <p:cSldViewPr snapToGrid="0">
      <p:cViewPr varScale="1">
        <p:scale>
          <a:sx n="46" d="100"/>
          <a:sy n="46" d="100"/>
        </p:scale>
        <p:origin x="206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nwen Richards" userId="S::brr21@cam.ac.uk::e6fcff98-807d-4c0d-acf2-78076c682b5e" providerId="AD" clId="Web-{A7CBBB66-88D7-B72B-F7D4-F0375BC2684D}"/>
    <pc:docChg chg="modSld">
      <pc:chgData name="Bronwen Richards" userId="S::brr21@cam.ac.uk::e6fcff98-807d-4c0d-acf2-78076c682b5e" providerId="AD" clId="Web-{A7CBBB66-88D7-B72B-F7D4-F0375BC2684D}" dt="2020-09-02T09:25:38.637" v="2"/>
      <pc:docMkLst>
        <pc:docMk/>
      </pc:docMkLst>
      <pc:sldChg chg="modNotes">
        <pc:chgData name="Bronwen Richards" userId="S::brr21@cam.ac.uk::e6fcff98-807d-4c0d-acf2-78076c682b5e" providerId="AD" clId="Web-{A7CBBB66-88D7-B72B-F7D4-F0375BC2684D}" dt="2020-09-02T09:25:32.465" v="1"/>
        <pc:sldMkLst>
          <pc:docMk/>
          <pc:sldMk cId="3932481109" sldId="276"/>
        </pc:sldMkLst>
      </pc:sldChg>
      <pc:sldChg chg="modNotes">
        <pc:chgData name="Bronwen Richards" userId="S::brr21@cam.ac.uk::e6fcff98-807d-4c0d-acf2-78076c682b5e" providerId="AD" clId="Web-{A7CBBB66-88D7-B72B-F7D4-F0375BC2684D}" dt="2020-09-02T09:25:38.637" v="2"/>
        <pc:sldMkLst>
          <pc:docMk/>
          <pc:sldMk cId="2746970695" sldId="277"/>
        </pc:sldMkLst>
      </pc:sldChg>
    </pc:docChg>
  </pc:docChgLst>
  <pc:docChgLst>
    <pc:chgData name="Bronwen Richards" userId="S::brr21@cam.ac.uk::e6fcff98-807d-4c0d-acf2-78076c682b5e" providerId="AD" clId="Web-{532CC010-16B1-072F-F9A6-14A45F174C16}"/>
    <pc:docChg chg="modSld">
      <pc:chgData name="Bronwen Richards" userId="S::brr21@cam.ac.uk::e6fcff98-807d-4c0d-acf2-78076c682b5e" providerId="AD" clId="Web-{532CC010-16B1-072F-F9A6-14A45F174C16}" dt="2020-09-02T09:33:02.692" v="2" actId="1076"/>
      <pc:docMkLst>
        <pc:docMk/>
      </pc:docMkLst>
      <pc:sldChg chg="addSp delSp modSp">
        <pc:chgData name="Bronwen Richards" userId="S::brr21@cam.ac.uk::e6fcff98-807d-4c0d-acf2-78076c682b5e" providerId="AD" clId="Web-{532CC010-16B1-072F-F9A6-14A45F174C16}" dt="2020-09-02T09:33:02.692" v="2" actId="1076"/>
        <pc:sldMkLst>
          <pc:docMk/>
          <pc:sldMk cId="3417640857" sldId="274"/>
        </pc:sldMkLst>
        <pc:picChg chg="add mod">
          <ac:chgData name="Bronwen Richards" userId="S::brr21@cam.ac.uk::e6fcff98-807d-4c0d-acf2-78076c682b5e" providerId="AD" clId="Web-{532CC010-16B1-072F-F9A6-14A45F174C16}" dt="2020-09-02T09:33:02.692" v="2" actId="1076"/>
          <ac:picMkLst>
            <pc:docMk/>
            <pc:sldMk cId="3417640857" sldId="274"/>
            <ac:picMk id="2" creationId="{7F71AFDF-3FA4-40B6-BFAA-70CC1BF64F44}"/>
          </ac:picMkLst>
        </pc:picChg>
        <pc:picChg chg="del">
          <ac:chgData name="Bronwen Richards" userId="S::brr21@cam.ac.uk::e6fcff98-807d-4c0d-acf2-78076c682b5e" providerId="AD" clId="Web-{532CC010-16B1-072F-F9A6-14A45F174C16}" dt="2020-09-02T09:32:50.645" v="0"/>
          <ac:picMkLst>
            <pc:docMk/>
            <pc:sldMk cId="3417640857" sldId="274"/>
            <ac:picMk id="15" creationId="{00000000-0000-0000-0000-000000000000}"/>
          </ac:picMkLst>
        </pc:picChg>
      </pc:sldChg>
    </pc:docChg>
  </pc:docChgLst>
  <pc:docChgLst>
    <pc:chgData name="Bronwen Richards" userId="S::brr21@cam.ac.uk::e6fcff98-807d-4c0d-acf2-78076c682b5e" providerId="AD" clId="Web-{D05EBEB1-AD36-41F2-2D74-632073CD315E}"/>
    <pc:docChg chg="delSld modSld">
      <pc:chgData name="Bronwen Richards" userId="S::brr21@cam.ac.uk::e6fcff98-807d-4c0d-acf2-78076c682b5e" providerId="AD" clId="Web-{D05EBEB1-AD36-41F2-2D74-632073CD315E}" dt="2020-09-02T11:40:19.979" v="241"/>
      <pc:docMkLst>
        <pc:docMk/>
      </pc:docMkLst>
      <pc:sldChg chg="modNotes">
        <pc:chgData name="Bronwen Richards" userId="S::brr21@cam.ac.uk::e6fcff98-807d-4c0d-acf2-78076c682b5e" providerId="AD" clId="Web-{D05EBEB1-AD36-41F2-2D74-632073CD315E}" dt="2020-09-02T10:32:19.405" v="25"/>
        <pc:sldMkLst>
          <pc:docMk/>
          <pc:sldMk cId="3630021568" sldId="257"/>
        </pc:sldMkLst>
      </pc:sldChg>
      <pc:sldChg chg="modNotes">
        <pc:chgData name="Bronwen Richards" userId="S::brr21@cam.ac.uk::e6fcff98-807d-4c0d-acf2-78076c682b5e" providerId="AD" clId="Web-{D05EBEB1-AD36-41F2-2D74-632073CD315E}" dt="2020-09-02T11:10:09.418" v="182"/>
        <pc:sldMkLst>
          <pc:docMk/>
          <pc:sldMk cId="1535730540" sldId="258"/>
        </pc:sldMkLst>
      </pc:sldChg>
      <pc:sldChg chg="modSp del">
        <pc:chgData name="Bronwen Richards" userId="S::brr21@cam.ac.uk::e6fcff98-807d-4c0d-acf2-78076c682b5e" providerId="AD" clId="Web-{D05EBEB1-AD36-41F2-2D74-632073CD315E}" dt="2020-09-02T11:40:19.979" v="241"/>
        <pc:sldMkLst>
          <pc:docMk/>
          <pc:sldMk cId="4183689506" sldId="263"/>
        </pc:sldMkLst>
        <pc:spChg chg="mod">
          <ac:chgData name="Bronwen Richards" userId="S::brr21@cam.ac.uk::e6fcff98-807d-4c0d-acf2-78076c682b5e" providerId="AD" clId="Web-{D05EBEB1-AD36-41F2-2D74-632073CD315E}" dt="2020-09-02T11:21:59.373" v="187" actId="20577"/>
          <ac:spMkLst>
            <pc:docMk/>
            <pc:sldMk cId="4183689506" sldId="263"/>
            <ac:spMk id="3" creationId="{00000000-0000-0000-0000-000000000000}"/>
          </ac:spMkLst>
        </pc:spChg>
      </pc:sldChg>
      <pc:sldChg chg="addSp modSp">
        <pc:chgData name="Bronwen Richards" userId="S::brr21@cam.ac.uk::e6fcff98-807d-4c0d-acf2-78076c682b5e" providerId="AD" clId="Web-{D05EBEB1-AD36-41F2-2D74-632073CD315E}" dt="2020-09-02T11:26:26.333" v="210" actId="20577"/>
        <pc:sldMkLst>
          <pc:docMk/>
          <pc:sldMk cId="3417640857" sldId="274"/>
        </pc:sldMkLst>
        <pc:spChg chg="add mod">
          <ac:chgData name="Bronwen Richards" userId="S::brr21@cam.ac.uk::e6fcff98-807d-4c0d-acf2-78076c682b5e" providerId="AD" clId="Web-{D05EBEB1-AD36-41F2-2D74-632073CD315E}" dt="2020-09-02T11:22:23.092" v="195" actId="20577"/>
          <ac:spMkLst>
            <pc:docMk/>
            <pc:sldMk cId="3417640857" sldId="274"/>
            <ac:spMk id="3" creationId="{879D27E0-50FD-4439-83E7-E9DDC73B273D}"/>
          </ac:spMkLst>
        </pc:spChg>
        <pc:spChg chg="mod">
          <ac:chgData name="Bronwen Richards" userId="S::brr21@cam.ac.uk::e6fcff98-807d-4c0d-acf2-78076c682b5e" providerId="AD" clId="Web-{D05EBEB1-AD36-41F2-2D74-632073CD315E}" dt="2020-09-02T11:26:05.848" v="199" actId="20577"/>
          <ac:spMkLst>
            <pc:docMk/>
            <pc:sldMk cId="3417640857" sldId="274"/>
            <ac:spMk id="16" creationId="{00000000-0000-0000-0000-000000000000}"/>
          </ac:spMkLst>
        </pc:spChg>
        <pc:spChg chg="mod">
          <ac:chgData name="Bronwen Richards" userId="S::brr21@cam.ac.uk::e6fcff98-807d-4c0d-acf2-78076c682b5e" providerId="AD" clId="Web-{D05EBEB1-AD36-41F2-2D74-632073CD315E}" dt="2020-09-02T11:26:26.333" v="210" actId="20577"/>
          <ac:spMkLst>
            <pc:docMk/>
            <pc:sldMk cId="3417640857" sldId="274"/>
            <ac:spMk id="17" creationId="{00000000-0000-0000-0000-000000000000}"/>
          </ac:spMkLst>
        </pc:spChg>
        <pc:spChg chg="mod">
          <ac:chgData name="Bronwen Richards" userId="S::brr21@cam.ac.uk::e6fcff98-807d-4c0d-acf2-78076c682b5e" providerId="AD" clId="Web-{D05EBEB1-AD36-41F2-2D74-632073CD315E}" dt="2020-09-02T11:26:16.286" v="205" actId="20577"/>
          <ac:spMkLst>
            <pc:docMk/>
            <pc:sldMk cId="3417640857" sldId="274"/>
            <ac:spMk id="18" creationId="{00000000-0000-0000-0000-000000000000}"/>
          </ac:spMkLst>
        </pc:spChg>
        <pc:spChg chg="mod">
          <ac:chgData name="Bronwen Richards" userId="S::brr21@cam.ac.uk::e6fcff98-807d-4c0d-acf2-78076c682b5e" providerId="AD" clId="Web-{D05EBEB1-AD36-41F2-2D74-632073CD315E}" dt="2020-09-02T11:26:12.348" v="202" actId="20577"/>
          <ac:spMkLst>
            <pc:docMk/>
            <pc:sldMk cId="3417640857" sldId="274"/>
            <ac:spMk id="19" creationId="{00000000-0000-0000-0000-000000000000}"/>
          </ac:spMkLst>
        </pc:spChg>
      </pc:sldChg>
      <pc:sldChg chg="modSp">
        <pc:chgData name="Bronwen Richards" userId="S::brr21@cam.ac.uk::e6fcff98-807d-4c0d-acf2-78076c682b5e" providerId="AD" clId="Web-{D05EBEB1-AD36-41F2-2D74-632073CD315E}" dt="2020-09-02T11:26:37.536" v="221" actId="20577"/>
        <pc:sldMkLst>
          <pc:docMk/>
          <pc:sldMk cId="4030967568" sldId="275"/>
        </pc:sldMkLst>
        <pc:spChg chg="mod">
          <ac:chgData name="Bronwen Richards" userId="S::brr21@cam.ac.uk::e6fcff98-807d-4c0d-acf2-78076c682b5e" providerId="AD" clId="Web-{D05EBEB1-AD36-41F2-2D74-632073CD315E}" dt="2020-09-02T11:26:30.458" v="215" actId="20577"/>
          <ac:spMkLst>
            <pc:docMk/>
            <pc:sldMk cId="4030967568" sldId="275"/>
            <ac:spMk id="10" creationId="{00000000-0000-0000-0000-000000000000}"/>
          </ac:spMkLst>
        </pc:spChg>
        <pc:spChg chg="mod">
          <ac:chgData name="Bronwen Richards" userId="S::brr21@cam.ac.uk::e6fcff98-807d-4c0d-acf2-78076c682b5e" providerId="AD" clId="Web-{D05EBEB1-AD36-41F2-2D74-632073CD315E}" dt="2020-09-02T11:26:34.208" v="218" actId="20577"/>
          <ac:spMkLst>
            <pc:docMk/>
            <pc:sldMk cId="4030967568" sldId="275"/>
            <ac:spMk id="11" creationId="{00000000-0000-0000-0000-000000000000}"/>
          </ac:spMkLst>
        </pc:spChg>
        <pc:spChg chg="mod">
          <ac:chgData name="Bronwen Richards" userId="S::brr21@cam.ac.uk::e6fcff98-807d-4c0d-acf2-78076c682b5e" providerId="AD" clId="Web-{D05EBEB1-AD36-41F2-2D74-632073CD315E}" dt="2020-09-02T11:26:37.536" v="221" actId="20577"/>
          <ac:spMkLst>
            <pc:docMk/>
            <pc:sldMk cId="4030967568" sldId="275"/>
            <ac:spMk id="12" creationId="{00000000-0000-0000-0000-000000000000}"/>
          </ac:spMkLst>
        </pc:spChg>
      </pc:sldChg>
      <pc:sldChg chg="modSp modNotes">
        <pc:chgData name="Bronwen Richards" userId="S::brr21@cam.ac.uk::e6fcff98-807d-4c0d-acf2-78076c682b5e" providerId="AD" clId="Web-{D05EBEB1-AD36-41F2-2D74-632073CD315E}" dt="2020-09-02T11:26:50.505" v="238" actId="20577"/>
        <pc:sldMkLst>
          <pc:docMk/>
          <pc:sldMk cId="3932481109" sldId="276"/>
        </pc:sldMkLst>
        <pc:spChg chg="mod">
          <ac:chgData name="Bronwen Richards" userId="S::brr21@cam.ac.uk::e6fcff98-807d-4c0d-acf2-78076c682b5e" providerId="AD" clId="Web-{D05EBEB1-AD36-41F2-2D74-632073CD315E}" dt="2020-09-02T11:26:42.286" v="226" actId="20577"/>
          <ac:spMkLst>
            <pc:docMk/>
            <pc:sldMk cId="3932481109" sldId="276"/>
            <ac:spMk id="5" creationId="{00000000-0000-0000-0000-000000000000}"/>
          </ac:spMkLst>
        </pc:spChg>
        <pc:spChg chg="mod">
          <ac:chgData name="Bronwen Richards" userId="S::brr21@cam.ac.uk::e6fcff98-807d-4c0d-acf2-78076c682b5e" providerId="AD" clId="Web-{D05EBEB1-AD36-41F2-2D74-632073CD315E}" dt="2020-09-02T11:26:46.177" v="229" actId="20577"/>
          <ac:spMkLst>
            <pc:docMk/>
            <pc:sldMk cId="3932481109" sldId="276"/>
            <ac:spMk id="6" creationId="{00000000-0000-0000-0000-000000000000}"/>
          </ac:spMkLst>
        </pc:spChg>
        <pc:spChg chg="mod">
          <ac:chgData name="Bronwen Richards" userId="S::brr21@cam.ac.uk::e6fcff98-807d-4c0d-acf2-78076c682b5e" providerId="AD" clId="Web-{D05EBEB1-AD36-41F2-2D74-632073CD315E}" dt="2020-09-02T11:26:50.505" v="238" actId="20577"/>
          <ac:spMkLst>
            <pc:docMk/>
            <pc:sldMk cId="3932481109" sldId="276"/>
            <ac:spMk id="7" creationId="{00000000-0000-0000-0000-000000000000}"/>
          </ac:spMkLst>
        </pc:spChg>
      </pc:sldChg>
    </pc:docChg>
  </pc:docChgLst>
  <pc:docChgLst>
    <pc:chgData name="Bronwen Richards" userId="S::brr21@cam.ac.uk::e6fcff98-807d-4c0d-acf2-78076c682b5e" providerId="AD" clId="Web-{2FDF103B-313E-E709-BE5C-EE22054D74D2}"/>
    <pc:docChg chg="modSld">
      <pc:chgData name="Bronwen Richards" userId="S::brr21@cam.ac.uk::e6fcff98-807d-4c0d-acf2-78076c682b5e" providerId="AD" clId="Web-{2FDF103B-313E-E709-BE5C-EE22054D74D2}" dt="2020-09-02T11:41:24.277" v="3"/>
      <pc:docMkLst>
        <pc:docMk/>
      </pc:docMkLst>
      <pc:sldChg chg="modNotes">
        <pc:chgData name="Bronwen Richards" userId="S::brr21@cam.ac.uk::e6fcff98-807d-4c0d-acf2-78076c682b5e" providerId="AD" clId="Web-{2FDF103B-313E-E709-BE5C-EE22054D74D2}" dt="2020-09-02T11:41:24.277" v="3"/>
        <pc:sldMkLst>
          <pc:docMk/>
          <pc:sldMk cId="153573054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3C8BD-6811-4AAA-BCF8-99F6BD827617}"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D1825-917A-47CB-8B54-BE60743F4A36}" type="slidenum">
              <a:rPr lang="en-GB" smtClean="0"/>
              <a:t>‹#›</a:t>
            </a:fld>
            <a:endParaRPr lang="en-GB"/>
          </a:p>
        </p:txBody>
      </p:sp>
    </p:spTree>
    <p:extLst>
      <p:ext uri="{BB962C8B-B14F-4D97-AF65-F5344CB8AC3E}">
        <p14:creationId xmlns:p14="http://schemas.microsoft.com/office/powerpoint/2010/main" val="255057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Alternatively, get students to come up with as many plant uses as possible in their groups and create a class list.</a:t>
            </a:r>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2</a:t>
            </a:fld>
            <a:endParaRPr lang="en-GB"/>
          </a:p>
        </p:txBody>
      </p:sp>
    </p:spTree>
    <p:extLst>
      <p:ext uri="{BB962C8B-B14F-4D97-AF65-F5344CB8AC3E}">
        <p14:creationId xmlns:p14="http://schemas.microsoft.com/office/powerpoint/2010/main" val="285685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like this? Would it work better</a:t>
            </a:r>
            <a:r>
              <a:rPr lang="en-US" dirty="0" smtClean="0"/>
              <a:t>?</a:t>
            </a:r>
          </a:p>
          <a:p>
            <a:r>
              <a:rPr lang="en-US" dirty="0" smtClean="0"/>
              <a:t>This way of</a:t>
            </a:r>
            <a:r>
              <a:rPr lang="en-US" baseline="0" dirty="0" smtClean="0"/>
              <a:t> sorting allows plants to fit into multiple categories.</a:t>
            </a:r>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11</a:t>
            </a:fld>
            <a:endParaRPr lang="en-GB"/>
          </a:p>
        </p:txBody>
      </p:sp>
    </p:spTree>
    <p:extLst>
      <p:ext uri="{BB962C8B-B14F-4D97-AF65-F5344CB8AC3E}">
        <p14:creationId xmlns:p14="http://schemas.microsoft.com/office/powerpoint/2010/main" val="281861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in teams and feedback to the class.</a:t>
            </a:r>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12</a:t>
            </a:fld>
            <a:endParaRPr lang="en-GB"/>
          </a:p>
        </p:txBody>
      </p:sp>
    </p:spTree>
    <p:extLst>
      <p:ext uri="{BB962C8B-B14F-4D97-AF65-F5344CB8AC3E}">
        <p14:creationId xmlns:p14="http://schemas.microsoft.com/office/powerpoint/2010/main" val="54658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a:t>
            </a:r>
            <a:r>
              <a:rPr lang="en-US" baseline="0" dirty="0"/>
              <a:t> properties of the different parts of the plant (edible, medicinal, poisonous) but also what will happen to the whole plant once that part has been harvested. Fruits can be picked without killing the plant and also contain seeds which you could plant to grow more. Roots and tubers will need to be dug up to be used and the plant won’t survive without them though tubers can also be planted to produce a new crop… there are no right or wrong answers of which plants to keep, just make sure you are all in agreement as a </a:t>
            </a:r>
            <a:r>
              <a:rPr lang="en-US" baseline="0" dirty="0" smtClean="0"/>
              <a:t>team, have thought through your answers </a:t>
            </a:r>
            <a:r>
              <a:rPr lang="en-US" baseline="0" dirty="0"/>
              <a:t>and have good reasons to support your choices!</a:t>
            </a:r>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13</a:t>
            </a:fld>
            <a:endParaRPr lang="en-GB"/>
          </a:p>
        </p:txBody>
      </p:sp>
    </p:spTree>
    <p:extLst>
      <p:ext uri="{BB962C8B-B14F-4D97-AF65-F5344CB8AC3E}">
        <p14:creationId xmlns:p14="http://schemas.microsoft.com/office/powerpoint/2010/main" val="173159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to class.</a:t>
            </a:r>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14</a:t>
            </a:fld>
            <a:endParaRPr lang="en-GB"/>
          </a:p>
        </p:txBody>
      </p:sp>
    </p:spTree>
    <p:extLst>
      <p:ext uri="{BB962C8B-B14F-4D97-AF65-F5344CB8AC3E}">
        <p14:creationId xmlns:p14="http://schemas.microsoft.com/office/powerpoint/2010/main" val="48329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Plants have families just as animals do (think of the members of the big cat family for an animal example).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Often, members of the same family will have features in common with each other and by knowing a characteristic, for example, leaf shape of one member of the family, you may be able to hazard a guess at which other plants belong to that family too, even if you don’t know exactly what species they are.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Knowing which family a plant belongs to can help us make an educated guess about what the plant might be like and what </a:t>
            </a:r>
            <a:r>
              <a:rPr lang="en-US" sz="1200" b="0" i="0" u="none" strike="noStrike" kern="1200" dirty="0" smtClean="0">
                <a:solidFill>
                  <a:schemeClr val="tx1"/>
                </a:solidFill>
                <a:effectLst/>
                <a:latin typeface="+mn-lt"/>
                <a:ea typeface="+mn-ea"/>
                <a:cs typeface="+mn-cs"/>
              </a:rPr>
              <a:t>characteristics</a:t>
            </a:r>
            <a:r>
              <a:rPr lang="en-US" sz="1200" b="0" i="0" u="none" strike="noStrike" kern="1200" dirty="0">
                <a:solidFill>
                  <a:schemeClr val="tx1"/>
                </a:solidFill>
                <a:effectLst/>
                <a:latin typeface="+mn-lt"/>
                <a:ea typeface="+mn-ea"/>
                <a:cs typeface="+mn-cs"/>
              </a:rPr>
              <a:t> it may have, whether its likely to be poisonous, a possible food plant, or a plant that could have other uses such as fibrous stems to make rope or fabric, or useful compounds within its leaves. Sometimes plants from within a family need similar growing conditions and can suffer from similar pests and diseases so it can also be useful when thinking about the best conditions for growing a particular plant.</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15</a:t>
            </a:fld>
            <a:endParaRPr lang="en-GB"/>
          </a:p>
        </p:txBody>
      </p:sp>
    </p:spTree>
    <p:extLst>
      <p:ext uri="{BB962C8B-B14F-4D97-AF65-F5344CB8AC3E}">
        <p14:creationId xmlns:p14="http://schemas.microsoft.com/office/powerpoint/2010/main" val="203899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t>
            </a:r>
            <a:r>
              <a:rPr lang="en-US" dirty="0"/>
              <a:t>There are around 2,700 species of plant in the</a:t>
            </a:r>
            <a:r>
              <a:rPr lang="en-US" baseline="0" dirty="0"/>
              <a:t> Nightshade or </a:t>
            </a:r>
            <a:r>
              <a:rPr lang="en-US" i="1" baseline="0" dirty="0"/>
              <a:t>Solanaceae</a:t>
            </a:r>
            <a:r>
              <a:rPr lang="en-US" baseline="0" dirty="0"/>
              <a:t> family.</a:t>
            </a:r>
            <a:endParaRPr lang="en-US" dirty="0"/>
          </a:p>
          <a:p>
            <a:endParaRPr lang="en-US" baseline="0" dirty="0"/>
          </a:p>
          <a:p>
            <a:r>
              <a:rPr lang="en-US" baseline="0" dirty="0"/>
              <a:t>There is great diversity within this family, but some common features for the majority of members include: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Five-</a:t>
            </a:r>
            <a:r>
              <a:rPr lang="en-US" baseline="0" dirty="0" err="1"/>
              <a:t>petaled</a:t>
            </a:r>
            <a:r>
              <a:rPr lang="en-US" baseline="0" dirty="0"/>
              <a:t> flowers, typically conical or </a:t>
            </a:r>
            <a:r>
              <a:rPr lang="en-US" baseline="0" dirty="0" err="1"/>
              <a:t>funnelform</a:t>
            </a:r>
            <a:r>
              <a:rPr lang="en-US" baseline="0" dirty="0"/>
              <a:t> in shape.</a:t>
            </a:r>
          </a:p>
          <a:p>
            <a:pPr marL="171450" indent="-171450">
              <a:buFont typeface="Arial" panose="020B0604020202020204" pitchFamily="34" charset="0"/>
              <a:buChar char="•"/>
            </a:pPr>
            <a:r>
              <a:rPr lang="en-US" baseline="0" dirty="0"/>
              <a:t>Alternate or alternate to opposite leaves.</a:t>
            </a:r>
          </a:p>
          <a:p>
            <a:pPr marL="171450" indent="-171450">
              <a:buFont typeface="Arial" panose="020B0604020202020204" pitchFamily="34" charset="0"/>
              <a:buChar char="•"/>
            </a:pPr>
            <a:r>
              <a:rPr lang="en-US" baseline="0" dirty="0" err="1"/>
              <a:t>Colourful</a:t>
            </a:r>
            <a:r>
              <a:rPr lang="en-US" baseline="0" dirty="0"/>
              <a:t> berry-like fruits (t</a:t>
            </a:r>
            <a:r>
              <a:rPr lang="en-US" sz="1200" b="0" i="0" kern="1200" dirty="0">
                <a:solidFill>
                  <a:schemeClr val="tx1"/>
                </a:solidFill>
                <a:effectLst/>
                <a:latin typeface="+mn-lt"/>
                <a:ea typeface="+mn-ea"/>
                <a:cs typeface="+mn-cs"/>
              </a:rPr>
              <a:t>ypically, berries are fleshy, rounded, brightly </a:t>
            </a:r>
            <a:r>
              <a:rPr lang="en-US" sz="1200" b="0" i="0" kern="1200" dirty="0" err="1">
                <a:solidFill>
                  <a:schemeClr val="tx1"/>
                </a:solidFill>
                <a:effectLst/>
                <a:latin typeface="+mn-lt"/>
                <a:ea typeface="+mn-ea"/>
                <a:cs typeface="+mn-cs"/>
              </a:rPr>
              <a:t>coloured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do not have a stone or pit, although many pips or seeds may be present. They are indehiscent</a:t>
            </a:r>
            <a:r>
              <a:rPr lang="en-US" sz="1200" b="0" i="0" kern="1200" baseline="0" dirty="0">
                <a:solidFill>
                  <a:schemeClr val="tx1"/>
                </a:solidFill>
                <a:effectLst/>
                <a:latin typeface="+mn-lt"/>
                <a:ea typeface="+mn-ea"/>
                <a:cs typeface="+mn-cs"/>
              </a:rPr>
              <a:t> which means they do not split open to release their seeds when ripe</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Many members of this family contain potent alkaloids and some</a:t>
            </a:r>
            <a:r>
              <a:rPr lang="en-US" sz="1200" b="0" i="0" kern="1200" baseline="0" dirty="0">
                <a:solidFill>
                  <a:schemeClr val="tx1"/>
                </a:solidFill>
                <a:effectLst/>
                <a:latin typeface="+mn-lt"/>
                <a:ea typeface="+mn-ea"/>
                <a:cs typeface="+mn-cs"/>
              </a:rPr>
              <a:t> are highly toxic.</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This </a:t>
            </a:r>
            <a:r>
              <a:rPr lang="en-US" sz="1200" b="0" i="0" kern="1200" baseline="0" dirty="0" smtClean="0">
                <a:solidFill>
                  <a:schemeClr val="tx1"/>
                </a:solidFill>
                <a:effectLst/>
                <a:latin typeface="+mn-lt"/>
                <a:ea typeface="+mn-ea"/>
                <a:cs typeface="+mn-cs"/>
              </a:rPr>
              <a:t>family </a:t>
            </a:r>
            <a:r>
              <a:rPr lang="en-US" sz="1200" b="0" i="0" kern="1200" baseline="0" dirty="0">
                <a:solidFill>
                  <a:schemeClr val="tx1"/>
                </a:solidFill>
                <a:effectLst/>
                <a:latin typeface="+mn-lt"/>
                <a:ea typeface="+mn-ea"/>
                <a:cs typeface="+mn-cs"/>
              </a:rPr>
              <a:t>contains a number of agricultural crops, medicinal plants, spices weeds and ornamentals.</a:t>
            </a: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16</a:t>
            </a:fld>
            <a:endParaRPr lang="en-GB"/>
          </a:p>
        </p:txBody>
      </p:sp>
    </p:spTree>
    <p:extLst>
      <p:ext uri="{BB962C8B-B14F-4D97-AF65-F5344CB8AC3E}">
        <p14:creationId xmlns:p14="http://schemas.microsoft.com/office/powerpoint/2010/main" val="13670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Student</a:t>
            </a:r>
            <a:r>
              <a:rPr lang="en-US" baseline="0" dirty="0" smtClean="0">
                <a:cs typeface="Calibri"/>
              </a:rPr>
              <a:t>s will need to work in teams for this activity. Teams of 4-6 pupils works well. Once in a team and students have decided on who are describers and who are foragers, e</a:t>
            </a:r>
            <a:r>
              <a:rPr lang="en-US" dirty="0" smtClean="0">
                <a:cs typeface="Calibri"/>
              </a:rPr>
              <a:t>nsure </a:t>
            </a:r>
            <a:r>
              <a:rPr lang="en-US" dirty="0">
                <a:cs typeface="Calibri"/>
              </a:rPr>
              <a:t>students in </a:t>
            </a:r>
            <a:r>
              <a:rPr lang="en-US" dirty="0" smtClean="0">
                <a:cs typeface="Calibri"/>
              </a:rPr>
              <a:t>each</a:t>
            </a:r>
            <a:r>
              <a:rPr lang="en-US" baseline="0" dirty="0" smtClean="0">
                <a:cs typeface="Calibri"/>
              </a:rPr>
              <a:t> </a:t>
            </a:r>
            <a:r>
              <a:rPr lang="en-US" dirty="0" smtClean="0">
                <a:cs typeface="Calibri"/>
              </a:rPr>
              <a:t>half of the</a:t>
            </a:r>
            <a:r>
              <a:rPr lang="en-US" baseline="0" dirty="0" smtClean="0">
                <a:cs typeface="Calibri"/>
              </a:rPr>
              <a:t> team </a:t>
            </a:r>
            <a:r>
              <a:rPr lang="en-US" dirty="0" smtClean="0">
                <a:cs typeface="Calibri"/>
              </a:rPr>
              <a:t>don't </a:t>
            </a:r>
            <a:r>
              <a:rPr lang="en-US" dirty="0">
                <a:cs typeface="Calibri"/>
              </a:rPr>
              <a:t>get to see the plant </a:t>
            </a:r>
            <a:r>
              <a:rPr lang="en-US" dirty="0" smtClean="0">
                <a:cs typeface="Calibri"/>
              </a:rPr>
              <a:t>image</a:t>
            </a:r>
            <a:r>
              <a:rPr lang="en-US" baseline="0" dirty="0" smtClean="0">
                <a:cs typeface="Calibri"/>
              </a:rPr>
              <a:t> or </a:t>
            </a:r>
            <a:r>
              <a:rPr lang="en-US" dirty="0" smtClean="0">
                <a:cs typeface="Calibri"/>
              </a:rPr>
              <a:t>description </a:t>
            </a:r>
            <a:r>
              <a:rPr lang="en-US" dirty="0">
                <a:cs typeface="Calibri"/>
              </a:rPr>
              <a:t>from the other </a:t>
            </a:r>
            <a:r>
              <a:rPr lang="en-US" dirty="0" smtClean="0">
                <a:cs typeface="Calibri"/>
              </a:rPr>
              <a:t>half of the team. </a:t>
            </a:r>
            <a:r>
              <a:rPr lang="en-US" dirty="0">
                <a:cs typeface="Calibri"/>
              </a:rPr>
              <a:t>They need to communicate clearly to be successful</a:t>
            </a:r>
            <a:r>
              <a:rPr lang="en-US" dirty="0" smtClean="0">
                <a:cs typeface="Calibri"/>
              </a:rPr>
              <a:t>. You could</a:t>
            </a:r>
            <a:r>
              <a:rPr lang="en-US" baseline="0" dirty="0" smtClean="0">
                <a:cs typeface="Calibri"/>
              </a:rPr>
              <a:t> arrange it so the two halves of each team are physically distant from each other (e.g. at either side of a classroom) so they have to remember the relevant information between describing and foraging. The activity works best if the plant images and plant descriptions are handed out to the relevant half of the team once they are ready to begin. Once they have matched images and descriptions they can come back together as a team and be given the names to add.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9FD1825-917A-47CB-8B54-BE60743F4A36}" type="slidenum">
              <a:rPr lang="en-GB" smtClean="0"/>
              <a:t>3</a:t>
            </a:fld>
            <a:endParaRPr lang="en-GB"/>
          </a:p>
        </p:txBody>
      </p:sp>
    </p:spTree>
    <p:extLst>
      <p:ext uri="{BB962C8B-B14F-4D97-AF65-F5344CB8AC3E}">
        <p14:creationId xmlns:p14="http://schemas.microsoft.com/office/powerpoint/2010/main" val="243336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a:rPr>
              <a:t>Once students have matched the plant images with the descriptions they can have a go at adding a name to each plant</a:t>
            </a:r>
            <a:r>
              <a:rPr lang="en-US" baseline="0" dirty="0" smtClean="0">
                <a:cs typeface="Calibri"/>
              </a:rPr>
              <a:t> – they may recognise and be able to name some of the plants e.g. tomato, </a:t>
            </a:r>
            <a:r>
              <a:rPr lang="en-US" baseline="0" dirty="0" err="1" smtClean="0">
                <a:cs typeface="Calibri"/>
              </a:rPr>
              <a:t>aubergine</a:t>
            </a:r>
            <a:r>
              <a:rPr lang="en-US" baseline="0" dirty="0" smtClean="0">
                <a:cs typeface="Calibri"/>
              </a:rPr>
              <a:t>. It doesn’t matter if not as the correct answers will be revealed in the next slide.</a:t>
            </a:r>
            <a:endParaRPr lang="en-US" dirty="0" smtClean="0">
              <a:cs typeface="Calibri"/>
            </a:endParaRPr>
          </a:p>
          <a:p>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4</a:t>
            </a:fld>
            <a:endParaRPr lang="en-GB"/>
          </a:p>
        </p:txBody>
      </p:sp>
    </p:spTree>
    <p:extLst>
      <p:ext uri="{BB962C8B-B14F-4D97-AF65-F5344CB8AC3E}">
        <p14:creationId xmlns:p14="http://schemas.microsoft.com/office/powerpoint/2010/main" val="244277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your answers – did you get the names of each plant right?</a:t>
            </a:r>
          </a:p>
          <a:p>
            <a:endParaRPr lang="en-US" dirty="0" smtClean="0"/>
          </a:p>
          <a:p>
            <a:r>
              <a:rPr lang="en-US" sz="1200" kern="1200" dirty="0" smtClean="0">
                <a:solidFill>
                  <a:schemeClr val="tx1"/>
                </a:solidFill>
                <a:effectLst/>
                <a:latin typeface="+mn-lt"/>
                <a:ea typeface="+mn-ea"/>
                <a:cs typeface="+mn-cs"/>
              </a:rPr>
              <a:t>Hand out answer sheets or read out the description for each plant. Did they get them right? Re-arrange so that they are matched correctly.</a:t>
            </a:r>
            <a:endParaRPr lang="en-US" dirty="0" smtClean="0"/>
          </a:p>
        </p:txBody>
      </p:sp>
      <p:sp>
        <p:nvSpPr>
          <p:cNvPr id="4" name="Slide Number Placeholder 3"/>
          <p:cNvSpPr>
            <a:spLocks noGrp="1"/>
          </p:cNvSpPr>
          <p:nvPr>
            <p:ph type="sldNum" sz="quarter" idx="10"/>
          </p:nvPr>
        </p:nvSpPr>
        <p:spPr/>
        <p:txBody>
          <a:bodyPr/>
          <a:lstStyle/>
          <a:p>
            <a:fld id="{69FD1825-917A-47CB-8B54-BE60743F4A36}" type="slidenum">
              <a:rPr lang="en-GB" smtClean="0"/>
              <a:t>5</a:t>
            </a:fld>
            <a:endParaRPr lang="en-GB"/>
          </a:p>
        </p:txBody>
      </p:sp>
    </p:spTree>
    <p:extLst>
      <p:ext uri="{BB962C8B-B14F-4D97-AF65-F5344CB8AC3E}">
        <p14:creationId xmlns:p14="http://schemas.microsoft.com/office/powerpoint/2010/main" val="283234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Check your answers – did you get the names of each plant right?</a:t>
            </a:r>
          </a:p>
          <a:p>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6</a:t>
            </a:fld>
            <a:endParaRPr lang="en-GB"/>
          </a:p>
        </p:txBody>
      </p:sp>
    </p:spTree>
    <p:extLst>
      <p:ext uri="{BB962C8B-B14F-4D97-AF65-F5344CB8AC3E}">
        <p14:creationId xmlns:p14="http://schemas.microsoft.com/office/powerpoint/2010/main" val="63552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Check your answers – did you get the names of each plant right?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Hand out answer sheets or read out the description for each plant. Did they get them right? Re-arrange so that they are matched correctly.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 </a:t>
            </a:r>
            <a:r>
              <a:rPr lang="en-US" dirty="0" smtClean="0"/>
              <a:t>In </a:t>
            </a:r>
            <a:r>
              <a:rPr lang="en-US" dirty="0"/>
              <a:t>what way are illustrations of plants useful for identification? What advantage do they have over a photograph?</a:t>
            </a:r>
          </a:p>
          <a:p>
            <a:r>
              <a:rPr lang="en-US" dirty="0" smtClean="0"/>
              <a:t>A. They </a:t>
            </a:r>
            <a:r>
              <a:rPr lang="en-US" dirty="0"/>
              <a:t>show all parts of the plant at one time which wouldn’t be seen at the same time in reality, e.g. flowers and fruit together. They also show a 'typical' specimen of the plant.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9FD1825-917A-47CB-8B54-BE60743F4A36}" type="slidenum">
              <a:rPr lang="en-GB" smtClean="0"/>
              <a:t>7</a:t>
            </a:fld>
            <a:endParaRPr lang="en-GB"/>
          </a:p>
        </p:txBody>
      </p:sp>
    </p:spTree>
    <p:extLst>
      <p:ext uri="{BB962C8B-B14F-4D97-AF65-F5344CB8AC3E}">
        <p14:creationId xmlns:p14="http://schemas.microsoft.com/office/powerpoint/2010/main" val="335583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a:t>
            </a:r>
            <a:r>
              <a:rPr lang="en-US" baseline="0" dirty="0" smtClean="0"/>
              <a:t> to class.</a:t>
            </a:r>
            <a:endParaRPr lang="en-US" dirty="0" smtClean="0"/>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69FD1825-917A-47CB-8B54-BE60743F4A36}" type="slidenum">
              <a:rPr lang="en-GB" smtClean="0"/>
              <a:t>8</a:t>
            </a:fld>
            <a:endParaRPr lang="en-GB"/>
          </a:p>
        </p:txBody>
      </p:sp>
    </p:spTree>
    <p:extLst>
      <p:ext uri="{BB962C8B-B14F-4D97-AF65-F5344CB8AC3E}">
        <p14:creationId xmlns:p14="http://schemas.microsoft.com/office/powerpoint/2010/main" val="118678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Sorting their plants into edible, medicinal, poisonous is based on reading the plant descriptions, discussing as a team and any prior knowledge students may have. There are many different ways the plants could be sorted and its not straightforward. The main purpose of this part of the activity is to encourage discussion as a team.</a:t>
            </a:r>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9</a:t>
            </a:fld>
            <a:endParaRPr lang="en-GB"/>
          </a:p>
        </p:txBody>
      </p:sp>
    </p:spTree>
    <p:extLst>
      <p:ext uri="{BB962C8B-B14F-4D97-AF65-F5344CB8AC3E}">
        <p14:creationId xmlns:p14="http://schemas.microsoft.com/office/powerpoint/2010/main" val="269740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that easy to sort neatly into three</a:t>
            </a:r>
            <a:r>
              <a:rPr lang="en-US" baseline="0" dirty="0"/>
              <a:t> is it?</a:t>
            </a:r>
            <a:r>
              <a:rPr lang="en-US" dirty="0"/>
              <a:t> Many of the plants have multiple</a:t>
            </a:r>
            <a:r>
              <a:rPr lang="en-US" baseline="0" dirty="0"/>
              <a:t> uses depending on which part of the plant you are using and so fit into multiple categories. All the plants in the ‘Edible’ column also have parts which are toxic and would make you sick if you ate the wrong bit (but that aren’t as highly poisonous as some of those plants in the poisonous column).</a:t>
            </a:r>
          </a:p>
          <a:p>
            <a:endParaRPr lang="en-US" baseline="0" dirty="0"/>
          </a:p>
          <a:p>
            <a:r>
              <a:rPr lang="en-US" baseline="0" dirty="0" smtClean="0"/>
              <a:t>Q. Is there a better way to sort? How </a:t>
            </a:r>
            <a:r>
              <a:rPr lang="en-US" baseline="0" dirty="0"/>
              <a:t>could you sort them more accurately?</a:t>
            </a:r>
            <a:endParaRPr lang="en-GB" dirty="0"/>
          </a:p>
        </p:txBody>
      </p:sp>
      <p:sp>
        <p:nvSpPr>
          <p:cNvPr id="4" name="Slide Number Placeholder 3"/>
          <p:cNvSpPr>
            <a:spLocks noGrp="1"/>
          </p:cNvSpPr>
          <p:nvPr>
            <p:ph type="sldNum" sz="quarter" idx="10"/>
          </p:nvPr>
        </p:nvSpPr>
        <p:spPr/>
        <p:txBody>
          <a:bodyPr/>
          <a:lstStyle/>
          <a:p>
            <a:fld id="{69FD1825-917A-47CB-8B54-BE60743F4A36}" type="slidenum">
              <a:rPr lang="en-GB" smtClean="0"/>
              <a:t>10</a:t>
            </a:fld>
            <a:endParaRPr lang="en-GB"/>
          </a:p>
        </p:txBody>
      </p:sp>
    </p:spTree>
    <p:extLst>
      <p:ext uri="{BB962C8B-B14F-4D97-AF65-F5344CB8AC3E}">
        <p14:creationId xmlns:p14="http://schemas.microsoft.com/office/powerpoint/2010/main" val="558125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4B3A4F-E5FD-4418-BB4F-B0CF54D65473}"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97433E-D85F-4AC1-A367-4816CF7A7814}" type="slidenum">
              <a:rPr lang="en-GB" smtClean="0"/>
              <a:t>‹#›</a:t>
            </a:fld>
            <a:endParaRPr lang="en-GB"/>
          </a:p>
        </p:txBody>
      </p:sp>
      <p:grpSp>
        <p:nvGrpSpPr>
          <p:cNvPr id="11" name="Group 10"/>
          <p:cNvGrpSpPr/>
          <p:nvPr userDrawn="1"/>
        </p:nvGrpSpPr>
        <p:grpSpPr>
          <a:xfrm>
            <a:off x="7304071" y="181536"/>
            <a:ext cx="4685841" cy="1512000"/>
            <a:chOff x="7304071" y="181536"/>
            <a:chExt cx="4685841" cy="151200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1236" y="181536"/>
              <a:ext cx="1564500" cy="1512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4071" y="181536"/>
              <a:ext cx="1512000" cy="151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7912" y="181536"/>
              <a:ext cx="1512000" cy="1512000"/>
            </a:xfrm>
            <a:prstGeom prst="rect">
              <a:avLst/>
            </a:prstGeom>
          </p:spPr>
        </p:pic>
      </p:gr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8183" y="197779"/>
            <a:ext cx="3622882" cy="739757"/>
          </a:xfrm>
          <a:prstGeom prst="rect">
            <a:avLst/>
          </a:prstGeom>
        </p:spPr>
      </p:pic>
    </p:spTree>
    <p:extLst>
      <p:ext uri="{BB962C8B-B14F-4D97-AF65-F5344CB8AC3E}">
        <p14:creationId xmlns:p14="http://schemas.microsoft.com/office/powerpoint/2010/main" val="290020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4B3A4F-E5FD-4418-BB4F-B0CF54D65473}"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16008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4B3A4F-E5FD-4418-BB4F-B0CF54D65473}"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369693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BDB97F-85FD-4F36-8168-348115032985}"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142740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BDB97F-85FD-4F36-8168-348115032985}"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46542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DB97F-85FD-4F36-8168-348115032985}"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167811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BDB97F-85FD-4F36-8168-348115032985}"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548844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BDB97F-85FD-4F36-8168-348115032985}" type="datetimeFigureOut">
              <a:rPr lang="en-GB" smtClean="0"/>
              <a:t>16/09/2020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286324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BDB97F-85FD-4F36-8168-348115032985}" type="datetimeFigureOut">
              <a:rPr lang="en-GB" smtClean="0"/>
              <a:t>16/09/2020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3940430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DB97F-85FD-4F36-8168-348115032985}" type="datetimeFigureOut">
              <a:rPr lang="en-GB" smtClean="0"/>
              <a:t>16/09/2020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90085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DB97F-85FD-4F36-8168-348115032985}"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1157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4B3A4F-E5FD-4418-BB4F-B0CF54D65473}"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73028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DB97F-85FD-4F36-8168-348115032985}"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3827480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BDB97F-85FD-4F36-8168-348115032985}"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491927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BDB97F-85FD-4F36-8168-348115032985}"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0B34C-2ABA-49D2-9726-AC82123B2BE9}" type="slidenum">
              <a:rPr lang="en-GB" smtClean="0"/>
              <a:t>‹#›</a:t>
            </a:fld>
            <a:endParaRPr lang="en-GB"/>
          </a:p>
        </p:txBody>
      </p:sp>
    </p:spTree>
    <p:extLst>
      <p:ext uri="{BB962C8B-B14F-4D97-AF65-F5344CB8AC3E}">
        <p14:creationId xmlns:p14="http://schemas.microsoft.com/office/powerpoint/2010/main" val="36876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4B3A4F-E5FD-4418-BB4F-B0CF54D65473}"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184454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4B3A4F-E5FD-4418-BB4F-B0CF54D65473}"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2924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4B3A4F-E5FD-4418-BB4F-B0CF54D65473}" type="datetimeFigureOut">
              <a:rPr lang="en-GB" smtClean="0"/>
              <a:t>16/09/2020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139743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4B3A4F-E5FD-4418-BB4F-B0CF54D65473}" type="datetimeFigureOut">
              <a:rPr lang="en-GB" smtClean="0"/>
              <a:t>16/09/2020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213712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B3A4F-E5FD-4418-BB4F-B0CF54D65473}" type="datetimeFigureOut">
              <a:rPr lang="en-GB" smtClean="0"/>
              <a:t>16/09/2020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124838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4B3A4F-E5FD-4418-BB4F-B0CF54D65473}"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180124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4B3A4F-E5FD-4418-BB4F-B0CF54D65473}"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97433E-D85F-4AC1-A367-4816CF7A7814}" type="slidenum">
              <a:rPr lang="en-GB" smtClean="0"/>
              <a:t>‹#›</a:t>
            </a:fld>
            <a:endParaRPr lang="en-GB"/>
          </a:p>
        </p:txBody>
      </p:sp>
    </p:spTree>
    <p:extLst>
      <p:ext uri="{BB962C8B-B14F-4D97-AF65-F5344CB8AC3E}">
        <p14:creationId xmlns:p14="http://schemas.microsoft.com/office/powerpoint/2010/main" val="385749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B3A4F-E5FD-4418-BB4F-B0CF54D65473}" type="datetimeFigureOut">
              <a:rPr lang="en-GB" smtClean="0"/>
              <a:t>16/09/2020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7433E-D85F-4AC1-A367-4816CF7A7814}" type="slidenum">
              <a:rPr lang="en-GB" smtClean="0"/>
              <a:t>‹#›</a:t>
            </a:fld>
            <a:endParaRPr lang="en-GB"/>
          </a:p>
        </p:txBody>
      </p:sp>
      <p:grpSp>
        <p:nvGrpSpPr>
          <p:cNvPr id="7" name="Group 6"/>
          <p:cNvGrpSpPr/>
          <p:nvPr userDrawn="1"/>
        </p:nvGrpSpPr>
        <p:grpSpPr>
          <a:xfrm>
            <a:off x="7304071" y="181536"/>
            <a:ext cx="4685841" cy="1512000"/>
            <a:chOff x="7304071" y="181536"/>
            <a:chExt cx="4685841" cy="151200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991236" y="181536"/>
              <a:ext cx="1564500" cy="15120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04071" y="181536"/>
              <a:ext cx="1512000" cy="1512000"/>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7912" y="181536"/>
              <a:ext cx="1512000" cy="1512000"/>
            </a:xfrm>
            <a:prstGeom prst="rect">
              <a:avLst/>
            </a:prstGeom>
          </p:spPr>
        </p:pic>
      </p:grp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8183" y="197779"/>
            <a:ext cx="3622882" cy="739757"/>
          </a:xfrm>
          <a:prstGeom prst="rect">
            <a:avLst/>
          </a:prstGeom>
        </p:spPr>
      </p:pic>
    </p:spTree>
    <p:extLst>
      <p:ext uri="{BB962C8B-B14F-4D97-AF65-F5344CB8AC3E}">
        <p14:creationId xmlns:p14="http://schemas.microsoft.com/office/powerpoint/2010/main" val="3797605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DB97F-85FD-4F36-8168-348115032985}" type="datetimeFigureOut">
              <a:rPr lang="en-GB" smtClean="0"/>
              <a:t>16/09/2020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0B34C-2ABA-49D2-9726-AC82123B2BE9}" type="slidenum">
              <a:rPr lang="en-GB" smtClean="0"/>
              <a:t>‹#›</a:t>
            </a:fld>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0077" y="196648"/>
            <a:ext cx="3631906" cy="741600"/>
          </a:xfrm>
          <a:prstGeom prst="rect">
            <a:avLst/>
          </a:prstGeom>
        </p:spPr>
      </p:pic>
    </p:spTree>
    <p:extLst>
      <p:ext uri="{BB962C8B-B14F-4D97-AF65-F5344CB8AC3E}">
        <p14:creationId xmlns:p14="http://schemas.microsoft.com/office/powerpoint/2010/main" val="1206946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2840478"/>
            <a:ext cx="9144000" cy="1116959"/>
          </a:xfrm>
          <a:prstGeom prst="rect">
            <a:avLst/>
          </a:prstGeom>
        </p:spPr>
        <p:txBody>
          <a:bodyPr/>
          <a:lstStyle/>
          <a:p>
            <a:pPr algn="ctr"/>
            <a:r>
              <a:rPr lang="en-US" dirty="0">
                <a:latin typeface="Book Antiqua" panose="02040602050305030304" pitchFamily="18" charset="0"/>
              </a:rPr>
              <a:t>Food. Poison. Medicine.</a:t>
            </a:r>
            <a:endParaRPr lang="en-GB" dirty="0">
              <a:latin typeface="Book Antiqua" panose="02040602050305030304" pitchFamily="18" charset="0"/>
            </a:endParaRPr>
          </a:p>
        </p:txBody>
      </p:sp>
      <p:sp>
        <p:nvSpPr>
          <p:cNvPr id="3" name="Subtitle 2"/>
          <p:cNvSpPr>
            <a:spLocks noGrp="1"/>
          </p:cNvSpPr>
          <p:nvPr>
            <p:ph type="subTitle" idx="1"/>
          </p:nvPr>
        </p:nvSpPr>
        <p:spPr>
          <a:xfrm>
            <a:off x="1524000" y="3957437"/>
            <a:ext cx="9144000" cy="1655762"/>
          </a:xfrm>
        </p:spPr>
        <p:txBody>
          <a:bodyPr>
            <a:normAutofit/>
          </a:bodyPr>
          <a:lstStyle/>
          <a:p>
            <a:r>
              <a:rPr lang="en-US" sz="3600" dirty="0">
                <a:latin typeface="Book Antiqua" panose="02040602050305030304" pitchFamily="18" charset="0"/>
              </a:rPr>
              <a:t>Have you got what it takes to survive?</a:t>
            </a:r>
            <a:endParaRPr lang="en-GB" sz="3600" dirty="0">
              <a:latin typeface="Book Antiqua" panose="02040602050305030304" pitchFamily="18" charset="0"/>
            </a:endParaRPr>
          </a:p>
        </p:txBody>
      </p:sp>
    </p:spTree>
    <p:extLst>
      <p:ext uri="{BB962C8B-B14F-4D97-AF65-F5344CB8AC3E}">
        <p14:creationId xmlns:p14="http://schemas.microsoft.com/office/powerpoint/2010/main" val="32916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30257"/>
            <a:ext cx="3395597" cy="3872174"/>
          </a:xfrm>
          <a:ln w="3175">
            <a:solidFill>
              <a:schemeClr val="tx1"/>
            </a:solidFill>
          </a:ln>
        </p:spPr>
        <p:txBody>
          <a:bodyPr>
            <a:normAutofit/>
          </a:bodyPr>
          <a:lstStyle/>
          <a:p>
            <a:pPr marL="0" indent="0" algn="ctr">
              <a:buNone/>
            </a:pPr>
            <a:r>
              <a:rPr lang="en-US" sz="2600" b="1" dirty="0">
                <a:latin typeface="Book Antiqua" panose="02040602050305030304" pitchFamily="18" charset="0"/>
              </a:rPr>
              <a:t>Edible</a:t>
            </a:r>
            <a:endParaRPr lang="en-GB" sz="2600" b="1" dirty="0">
              <a:latin typeface="Book Antiqua" panose="02040602050305030304" pitchFamily="18" charset="0"/>
            </a:endParaRPr>
          </a:p>
          <a:p>
            <a:pPr marL="0" indent="0" algn="ctr">
              <a:buNone/>
            </a:pPr>
            <a:r>
              <a:rPr lang="en-US" sz="2600" dirty="0" err="1">
                <a:latin typeface="Book Antiqua" panose="02040602050305030304" pitchFamily="18" charset="0"/>
              </a:rPr>
              <a:t>Aubergine</a:t>
            </a:r>
            <a:endParaRPr lang="en-US" sz="2600" dirty="0">
              <a:latin typeface="Book Antiqua" panose="02040602050305030304" pitchFamily="18" charset="0"/>
            </a:endParaRPr>
          </a:p>
          <a:p>
            <a:pPr marL="0" indent="0" algn="ctr">
              <a:buNone/>
            </a:pPr>
            <a:r>
              <a:rPr lang="en-US" sz="2600" dirty="0">
                <a:latin typeface="Book Antiqua" panose="02040602050305030304" pitchFamily="18" charset="0"/>
              </a:rPr>
              <a:t>Chili Pepper</a:t>
            </a:r>
          </a:p>
          <a:p>
            <a:pPr marL="0" indent="0" algn="ctr">
              <a:buNone/>
            </a:pPr>
            <a:r>
              <a:rPr lang="en-US" sz="2600" dirty="0" err="1">
                <a:latin typeface="Book Antiqua" panose="02040602050305030304" pitchFamily="18" charset="0"/>
              </a:rPr>
              <a:t>Gogi</a:t>
            </a:r>
            <a:r>
              <a:rPr lang="en-US" sz="2600" dirty="0">
                <a:latin typeface="Book Antiqua" panose="02040602050305030304" pitchFamily="18" charset="0"/>
              </a:rPr>
              <a:t> Berry</a:t>
            </a:r>
          </a:p>
          <a:p>
            <a:pPr marL="0" indent="0" algn="ctr">
              <a:buNone/>
            </a:pPr>
            <a:r>
              <a:rPr lang="en-US" sz="2600" dirty="0">
                <a:latin typeface="Book Antiqua" panose="02040602050305030304" pitchFamily="18" charset="0"/>
              </a:rPr>
              <a:t>Potato</a:t>
            </a:r>
          </a:p>
          <a:p>
            <a:pPr marL="0" indent="0" algn="ctr">
              <a:buNone/>
            </a:pPr>
            <a:r>
              <a:rPr lang="en-US" sz="2600" dirty="0">
                <a:latin typeface="Book Antiqua" panose="02040602050305030304" pitchFamily="18" charset="0"/>
              </a:rPr>
              <a:t>Tomato</a:t>
            </a:r>
          </a:p>
        </p:txBody>
      </p:sp>
      <p:sp>
        <p:nvSpPr>
          <p:cNvPr id="4" name="Content Placeholder 2"/>
          <p:cNvSpPr txBox="1">
            <a:spLocks/>
          </p:cNvSpPr>
          <p:nvPr/>
        </p:nvSpPr>
        <p:spPr>
          <a:xfrm>
            <a:off x="4415424" y="2530257"/>
            <a:ext cx="3395597" cy="3872174"/>
          </a:xfrm>
          <a:prstGeom prst="rect">
            <a:avLst/>
          </a:prstGeom>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latin typeface="Book Antiqua" panose="02040602050305030304" pitchFamily="18" charset="0"/>
              </a:rPr>
              <a:t>Poisonous</a:t>
            </a:r>
          </a:p>
          <a:p>
            <a:pPr marL="0" indent="0" algn="ctr">
              <a:buFont typeface="Arial" panose="020B0604020202020204" pitchFamily="34" charset="0"/>
              <a:buNone/>
            </a:pPr>
            <a:r>
              <a:rPr lang="en-US" sz="2600" dirty="0">
                <a:latin typeface="Book Antiqua" panose="02040602050305030304" pitchFamily="18" charset="0"/>
              </a:rPr>
              <a:t>Deadly Nightshade</a:t>
            </a:r>
          </a:p>
          <a:p>
            <a:pPr marL="0" indent="0" algn="ctr">
              <a:buFont typeface="Arial" panose="020B0604020202020204" pitchFamily="34" charset="0"/>
              <a:buNone/>
            </a:pPr>
            <a:r>
              <a:rPr lang="en-US" sz="2600" dirty="0">
                <a:latin typeface="Book Antiqua" panose="02040602050305030304" pitchFamily="18" charset="0"/>
              </a:rPr>
              <a:t>Devil’s Snare</a:t>
            </a:r>
          </a:p>
          <a:p>
            <a:pPr marL="0" indent="0" algn="ctr">
              <a:buFont typeface="Arial" panose="020B0604020202020204" pitchFamily="34" charset="0"/>
              <a:buNone/>
            </a:pPr>
            <a:r>
              <a:rPr lang="en-US" sz="2600" dirty="0">
                <a:latin typeface="Book Antiqua" panose="02040602050305030304" pitchFamily="18" charset="0"/>
              </a:rPr>
              <a:t>Henbane</a:t>
            </a:r>
            <a:endParaRPr lang="en-GB" sz="2600" dirty="0">
              <a:latin typeface="Book Antiqua" panose="02040602050305030304" pitchFamily="18" charset="0"/>
            </a:endParaRPr>
          </a:p>
          <a:p>
            <a:pPr marL="0" indent="0" algn="ctr">
              <a:buFont typeface="Arial" panose="020B0604020202020204" pitchFamily="34" charset="0"/>
              <a:buNone/>
            </a:pPr>
            <a:r>
              <a:rPr lang="en-US" sz="2600" dirty="0">
                <a:latin typeface="Book Antiqua" panose="02040602050305030304" pitchFamily="18" charset="0"/>
              </a:rPr>
              <a:t>Mandrake</a:t>
            </a:r>
          </a:p>
          <a:p>
            <a:pPr marL="0" indent="0" algn="ctr">
              <a:buFont typeface="Arial" panose="020B0604020202020204" pitchFamily="34" charset="0"/>
              <a:buNone/>
            </a:pPr>
            <a:r>
              <a:rPr lang="en-US" sz="2600" dirty="0">
                <a:latin typeface="Book Antiqua" panose="02040602050305030304" pitchFamily="18" charset="0"/>
              </a:rPr>
              <a:t>Tobacco</a:t>
            </a:r>
          </a:p>
        </p:txBody>
      </p:sp>
      <p:sp>
        <p:nvSpPr>
          <p:cNvPr id="5" name="Content Placeholder 2"/>
          <p:cNvSpPr txBox="1">
            <a:spLocks/>
          </p:cNvSpPr>
          <p:nvPr/>
        </p:nvSpPr>
        <p:spPr>
          <a:xfrm>
            <a:off x="7992648" y="2530257"/>
            <a:ext cx="3395597" cy="3872174"/>
          </a:xfrm>
          <a:prstGeom prst="rect">
            <a:avLst/>
          </a:prstGeom>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latin typeface="Book Antiqua" panose="02040602050305030304" pitchFamily="18" charset="0"/>
              </a:rPr>
              <a:t>Medicinal</a:t>
            </a:r>
          </a:p>
          <a:p>
            <a:pPr marL="0" indent="0" algn="ctr">
              <a:buFont typeface="Arial" panose="020B0604020202020204" pitchFamily="34" charset="0"/>
              <a:buNone/>
            </a:pPr>
            <a:r>
              <a:rPr lang="en-US" sz="2600" dirty="0">
                <a:latin typeface="Book Antiqua" panose="02040602050305030304" pitchFamily="18" charset="0"/>
              </a:rPr>
              <a:t>Chili Pepper</a:t>
            </a:r>
          </a:p>
          <a:p>
            <a:pPr marL="0" indent="0" algn="ctr">
              <a:buFont typeface="Arial" panose="020B0604020202020204" pitchFamily="34" charset="0"/>
              <a:buNone/>
            </a:pPr>
            <a:r>
              <a:rPr lang="en-US" sz="2600" dirty="0">
                <a:latin typeface="Book Antiqua" panose="02040602050305030304" pitchFamily="18" charset="0"/>
              </a:rPr>
              <a:t>Deadly Nightshade</a:t>
            </a:r>
            <a:endParaRPr lang="en-GB" sz="2600" dirty="0">
              <a:latin typeface="Book Antiqua" panose="02040602050305030304" pitchFamily="18" charset="0"/>
            </a:endParaRPr>
          </a:p>
          <a:p>
            <a:pPr marL="0" indent="0" algn="ctr">
              <a:buFont typeface="Arial" panose="020B0604020202020204" pitchFamily="34" charset="0"/>
              <a:buNone/>
            </a:pPr>
            <a:r>
              <a:rPr lang="en-US" sz="2600" dirty="0">
                <a:latin typeface="Book Antiqua" panose="02040602050305030304" pitchFamily="18" charset="0"/>
              </a:rPr>
              <a:t>Devil’s Snare</a:t>
            </a:r>
          </a:p>
          <a:p>
            <a:pPr marL="0" indent="0" algn="ctr">
              <a:buFont typeface="Arial" panose="020B0604020202020204" pitchFamily="34" charset="0"/>
              <a:buNone/>
            </a:pPr>
            <a:r>
              <a:rPr lang="en-US" sz="2600" dirty="0">
                <a:latin typeface="Book Antiqua" panose="02040602050305030304" pitchFamily="18" charset="0"/>
              </a:rPr>
              <a:t>Henbane</a:t>
            </a:r>
          </a:p>
          <a:p>
            <a:pPr marL="0" indent="0" algn="ctr">
              <a:buFont typeface="Arial" panose="020B0604020202020204" pitchFamily="34" charset="0"/>
              <a:buNone/>
            </a:pPr>
            <a:r>
              <a:rPr lang="en-US" sz="2600" dirty="0">
                <a:latin typeface="Book Antiqua" panose="02040602050305030304" pitchFamily="18" charset="0"/>
              </a:rPr>
              <a:t>Tobacco</a:t>
            </a:r>
          </a:p>
        </p:txBody>
      </p:sp>
      <p:sp>
        <p:nvSpPr>
          <p:cNvPr id="6" name="Content Placeholder 2"/>
          <p:cNvSpPr txBox="1">
            <a:spLocks/>
          </p:cNvSpPr>
          <p:nvPr/>
        </p:nvSpPr>
        <p:spPr>
          <a:xfrm>
            <a:off x="838200" y="1825625"/>
            <a:ext cx="2957186" cy="479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latin typeface="Book Antiqua" panose="02040602050305030304" pitchFamily="18" charset="0"/>
              </a:rPr>
              <a:t>Answers…</a:t>
            </a:r>
            <a:endParaRPr lang="en-GB" sz="2600" b="1" dirty="0">
              <a:latin typeface="Book Antiqua" panose="02040602050305030304" pitchFamily="18" charset="0"/>
            </a:endParaRPr>
          </a:p>
          <a:p>
            <a:pPr marL="0" indent="0">
              <a:buFont typeface="Arial" panose="020B0604020202020204" pitchFamily="34" charset="0"/>
              <a:buNone/>
            </a:pPr>
            <a:endParaRPr lang="en-US" sz="2600" dirty="0">
              <a:latin typeface="Book Antiqua" panose="02040602050305030304" pitchFamily="18" charset="0"/>
            </a:endParaRPr>
          </a:p>
        </p:txBody>
      </p:sp>
    </p:spTree>
    <p:extLst>
      <p:ext uri="{BB962C8B-B14F-4D97-AF65-F5344CB8AC3E}">
        <p14:creationId xmlns:p14="http://schemas.microsoft.com/office/powerpoint/2010/main" val="92245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457184" y="1327759"/>
            <a:ext cx="5235879" cy="37452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872625" y="3037562"/>
            <a:ext cx="5235879" cy="37452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041743" y="3037562"/>
            <a:ext cx="5235879" cy="37452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148198" y="2099085"/>
            <a:ext cx="1853853" cy="492443"/>
          </a:xfrm>
          <a:prstGeom prst="rect">
            <a:avLst/>
          </a:prstGeom>
          <a:noFill/>
        </p:spPr>
        <p:txBody>
          <a:bodyPr wrap="square" rtlCol="0">
            <a:spAutoFit/>
          </a:bodyPr>
          <a:lstStyle/>
          <a:p>
            <a:pPr algn="ctr"/>
            <a:r>
              <a:rPr lang="en-US" sz="2600" dirty="0">
                <a:latin typeface="Book Antiqua" panose="02040602050305030304" pitchFamily="18" charset="0"/>
              </a:rPr>
              <a:t>Edible</a:t>
            </a:r>
            <a:endParaRPr lang="en-GB" sz="2600" dirty="0">
              <a:latin typeface="Book Antiqua" panose="02040602050305030304" pitchFamily="18" charset="0"/>
            </a:endParaRPr>
          </a:p>
        </p:txBody>
      </p:sp>
      <p:sp>
        <p:nvSpPr>
          <p:cNvPr id="13" name="TextBox 12"/>
          <p:cNvSpPr txBox="1"/>
          <p:nvPr/>
        </p:nvSpPr>
        <p:spPr>
          <a:xfrm>
            <a:off x="2128902" y="4684641"/>
            <a:ext cx="1853853" cy="492443"/>
          </a:xfrm>
          <a:prstGeom prst="rect">
            <a:avLst/>
          </a:prstGeom>
          <a:noFill/>
        </p:spPr>
        <p:txBody>
          <a:bodyPr wrap="square" rtlCol="0">
            <a:spAutoFit/>
          </a:bodyPr>
          <a:lstStyle/>
          <a:p>
            <a:pPr algn="ctr"/>
            <a:r>
              <a:rPr lang="en-US" sz="2600" dirty="0">
                <a:latin typeface="Book Antiqua" panose="02040602050305030304" pitchFamily="18" charset="0"/>
              </a:rPr>
              <a:t>Poisonous</a:t>
            </a:r>
            <a:endParaRPr lang="en-GB" sz="2600" dirty="0">
              <a:latin typeface="Book Antiqua" panose="02040602050305030304" pitchFamily="18" charset="0"/>
            </a:endParaRPr>
          </a:p>
        </p:txBody>
      </p:sp>
      <p:sp>
        <p:nvSpPr>
          <p:cNvPr id="14" name="TextBox 13"/>
          <p:cNvSpPr txBox="1"/>
          <p:nvPr/>
        </p:nvSpPr>
        <p:spPr>
          <a:xfrm>
            <a:off x="8166448" y="4663981"/>
            <a:ext cx="1853853" cy="492443"/>
          </a:xfrm>
          <a:prstGeom prst="rect">
            <a:avLst/>
          </a:prstGeom>
          <a:noFill/>
        </p:spPr>
        <p:txBody>
          <a:bodyPr wrap="square" rtlCol="0">
            <a:spAutoFit/>
          </a:bodyPr>
          <a:lstStyle/>
          <a:p>
            <a:pPr algn="ctr"/>
            <a:r>
              <a:rPr lang="en-US" sz="2600" dirty="0">
                <a:latin typeface="Book Antiqua" panose="02040602050305030304" pitchFamily="18" charset="0"/>
              </a:rPr>
              <a:t>Medicinal</a:t>
            </a:r>
            <a:endParaRPr lang="en-GB" sz="2600" dirty="0">
              <a:latin typeface="Book Antiqua" panose="02040602050305030304" pitchFamily="18" charset="0"/>
            </a:endParaRPr>
          </a:p>
        </p:txBody>
      </p:sp>
      <p:sp>
        <p:nvSpPr>
          <p:cNvPr id="2" name="TextBox 1"/>
          <p:cNvSpPr txBox="1"/>
          <p:nvPr/>
        </p:nvSpPr>
        <p:spPr>
          <a:xfrm>
            <a:off x="4946738" y="5073041"/>
            <a:ext cx="2267210" cy="1477328"/>
          </a:xfrm>
          <a:prstGeom prst="rect">
            <a:avLst/>
          </a:prstGeom>
          <a:noFill/>
        </p:spPr>
        <p:txBody>
          <a:bodyPr wrap="square" rtlCol="0">
            <a:spAutoFit/>
          </a:bodyPr>
          <a:lstStyle/>
          <a:p>
            <a:pPr algn="ctr"/>
            <a:r>
              <a:rPr lang="en-US" dirty="0">
                <a:latin typeface="Book Antiqua" panose="02040602050305030304" pitchFamily="18" charset="0"/>
              </a:rPr>
              <a:t>Devil’s Snare</a:t>
            </a:r>
          </a:p>
          <a:p>
            <a:pPr algn="ctr"/>
            <a:r>
              <a:rPr lang="en-US" dirty="0">
                <a:latin typeface="Book Antiqua" panose="02040602050305030304" pitchFamily="18" charset="0"/>
              </a:rPr>
              <a:t>Deadly Nightshade</a:t>
            </a:r>
          </a:p>
          <a:p>
            <a:pPr algn="ctr"/>
            <a:r>
              <a:rPr lang="en-US" dirty="0">
                <a:latin typeface="Book Antiqua" panose="02040602050305030304" pitchFamily="18" charset="0"/>
              </a:rPr>
              <a:t>Henbane</a:t>
            </a:r>
          </a:p>
          <a:p>
            <a:pPr algn="ctr"/>
            <a:r>
              <a:rPr lang="en-US" dirty="0">
                <a:latin typeface="Book Antiqua" panose="02040602050305030304" pitchFamily="18" charset="0"/>
              </a:rPr>
              <a:t>Tobacco</a:t>
            </a:r>
          </a:p>
          <a:p>
            <a:endParaRPr lang="en-GB" dirty="0"/>
          </a:p>
        </p:txBody>
      </p:sp>
      <p:sp>
        <p:nvSpPr>
          <p:cNvPr id="3" name="TextBox 2"/>
          <p:cNvSpPr txBox="1"/>
          <p:nvPr/>
        </p:nvSpPr>
        <p:spPr>
          <a:xfrm>
            <a:off x="3383072" y="3207313"/>
            <a:ext cx="2267211" cy="1477328"/>
          </a:xfrm>
          <a:prstGeom prst="rect">
            <a:avLst/>
          </a:prstGeom>
          <a:noFill/>
        </p:spPr>
        <p:txBody>
          <a:bodyPr wrap="square" rtlCol="0">
            <a:spAutoFit/>
          </a:bodyPr>
          <a:lstStyle/>
          <a:p>
            <a:pPr algn="ctr"/>
            <a:r>
              <a:rPr lang="en-US" dirty="0" err="1">
                <a:latin typeface="Book Antiqua" panose="02040602050305030304" pitchFamily="18" charset="0"/>
              </a:rPr>
              <a:t>Aubergine</a:t>
            </a:r>
            <a:endParaRPr lang="en-US" dirty="0">
              <a:latin typeface="Book Antiqua" panose="02040602050305030304" pitchFamily="18" charset="0"/>
            </a:endParaRPr>
          </a:p>
          <a:p>
            <a:pPr algn="ctr"/>
            <a:r>
              <a:rPr lang="en-US" dirty="0" err="1">
                <a:latin typeface="Book Antiqua" panose="02040602050305030304" pitchFamily="18" charset="0"/>
              </a:rPr>
              <a:t>Gogi</a:t>
            </a:r>
            <a:r>
              <a:rPr lang="en-US" dirty="0">
                <a:latin typeface="Book Antiqua" panose="02040602050305030304" pitchFamily="18" charset="0"/>
              </a:rPr>
              <a:t> Berry</a:t>
            </a:r>
          </a:p>
          <a:p>
            <a:pPr algn="ctr"/>
            <a:r>
              <a:rPr lang="en-US" dirty="0">
                <a:latin typeface="Book Antiqua" panose="02040602050305030304" pitchFamily="18" charset="0"/>
              </a:rPr>
              <a:t>Potato</a:t>
            </a:r>
          </a:p>
          <a:p>
            <a:pPr algn="ctr"/>
            <a:r>
              <a:rPr lang="en-US" dirty="0">
                <a:latin typeface="Book Antiqua" panose="02040602050305030304" pitchFamily="18" charset="0"/>
              </a:rPr>
              <a:t>Tomato</a:t>
            </a:r>
          </a:p>
          <a:p>
            <a:endParaRPr lang="en-GB" dirty="0"/>
          </a:p>
        </p:txBody>
      </p:sp>
      <p:sp>
        <p:nvSpPr>
          <p:cNvPr id="4" name="TextBox 3"/>
          <p:cNvSpPr txBox="1"/>
          <p:nvPr/>
        </p:nvSpPr>
        <p:spPr>
          <a:xfrm>
            <a:off x="5574082" y="3926660"/>
            <a:ext cx="1002082" cy="646331"/>
          </a:xfrm>
          <a:prstGeom prst="rect">
            <a:avLst/>
          </a:prstGeom>
          <a:noFill/>
        </p:spPr>
        <p:txBody>
          <a:bodyPr wrap="square" rtlCol="0">
            <a:spAutoFit/>
          </a:bodyPr>
          <a:lstStyle/>
          <a:p>
            <a:pPr algn="ctr"/>
            <a:r>
              <a:rPr lang="en-US" dirty="0">
                <a:latin typeface="Book Antiqua" panose="02040602050305030304" pitchFamily="18" charset="0"/>
              </a:rPr>
              <a:t>Chili Pepper</a:t>
            </a:r>
            <a:endParaRPr lang="en-GB" dirty="0">
              <a:latin typeface="Book Antiqua" panose="02040602050305030304" pitchFamily="18" charset="0"/>
            </a:endParaRPr>
          </a:p>
        </p:txBody>
      </p:sp>
      <p:sp>
        <p:nvSpPr>
          <p:cNvPr id="5" name="TextBox 4"/>
          <p:cNvSpPr txBox="1"/>
          <p:nvPr/>
        </p:nvSpPr>
        <p:spPr>
          <a:xfrm>
            <a:off x="3439439" y="5270233"/>
            <a:ext cx="1327759" cy="369332"/>
          </a:xfrm>
          <a:prstGeom prst="rect">
            <a:avLst/>
          </a:prstGeom>
          <a:noFill/>
        </p:spPr>
        <p:txBody>
          <a:bodyPr wrap="square" rtlCol="0">
            <a:spAutoFit/>
          </a:bodyPr>
          <a:lstStyle/>
          <a:p>
            <a:r>
              <a:rPr lang="en-US" dirty="0">
                <a:latin typeface="Book Antiqua" panose="02040602050305030304" pitchFamily="18" charset="0"/>
              </a:rPr>
              <a:t>Mandrake</a:t>
            </a:r>
            <a:endParaRPr lang="en-GB" dirty="0">
              <a:latin typeface="Book Antiqua" panose="0204060205030503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245" y="4082846"/>
            <a:ext cx="670883" cy="64837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1123" y="1415325"/>
            <a:ext cx="648000" cy="6480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9046" y="4015981"/>
            <a:ext cx="648000" cy="648000"/>
          </a:xfrm>
          <a:prstGeom prst="rect">
            <a:avLst/>
          </a:prstGeom>
        </p:spPr>
      </p:pic>
    </p:spTree>
    <p:extLst>
      <p:ext uri="{BB962C8B-B14F-4D97-AF65-F5344CB8AC3E}">
        <p14:creationId xmlns:p14="http://schemas.microsoft.com/office/powerpoint/2010/main" val="71465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b="1" dirty="0">
                <a:latin typeface="Book Antiqua" panose="02040602050305030304" pitchFamily="18" charset="0"/>
              </a:rPr>
              <a:t>Food. Poison. Medicine.</a:t>
            </a:r>
          </a:p>
          <a:p>
            <a:pPr marL="0" indent="0">
              <a:buNone/>
            </a:pPr>
            <a:endParaRPr lang="en-US" sz="2600" dirty="0">
              <a:latin typeface="Book Antiqua" panose="02040602050305030304" pitchFamily="18" charset="0"/>
            </a:endParaRPr>
          </a:p>
          <a:p>
            <a:pPr marL="0" indent="0">
              <a:buNone/>
            </a:pPr>
            <a:r>
              <a:rPr lang="en-US" sz="2600" dirty="0">
                <a:latin typeface="Book Antiqua" panose="02040602050305030304" pitchFamily="18" charset="0"/>
              </a:rPr>
              <a:t>Are there any plants that you know or recognise? Any that you have eaten? Does anything surprise you about these plants</a:t>
            </a:r>
            <a:r>
              <a:rPr lang="en-US" sz="2600" dirty="0" smtClean="0">
                <a:latin typeface="Book Antiqua" panose="02040602050305030304" pitchFamily="18" charset="0"/>
              </a:rPr>
              <a:t>?</a:t>
            </a:r>
          </a:p>
          <a:p>
            <a:pPr marL="0" indent="0">
              <a:buNone/>
            </a:pPr>
            <a:endParaRPr lang="en-US" sz="2600" dirty="0">
              <a:latin typeface="Book Antiqua" panose="02040602050305030304" pitchFamily="18" charset="0"/>
            </a:endParaRPr>
          </a:p>
          <a:p>
            <a:pPr marL="0" indent="0">
              <a:buNone/>
            </a:pPr>
            <a:r>
              <a:rPr lang="en-US" sz="2600" dirty="0" smtClean="0">
                <a:latin typeface="Book Antiqua" panose="02040602050305030304" pitchFamily="18" charset="0"/>
              </a:rPr>
              <a:t>Discuss in your team.</a:t>
            </a:r>
            <a:endParaRPr lang="en-US" sz="2600" dirty="0">
              <a:latin typeface="Book Antiqua" panose="02040602050305030304" pitchFamily="18" charset="0"/>
            </a:endParaRPr>
          </a:p>
        </p:txBody>
      </p:sp>
    </p:spTree>
    <p:extLst>
      <p:ext uri="{BB962C8B-B14F-4D97-AF65-F5344CB8AC3E}">
        <p14:creationId xmlns:p14="http://schemas.microsoft.com/office/powerpoint/2010/main" val="11113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b="1" dirty="0">
                <a:latin typeface="Book Antiqua" panose="02040602050305030304" pitchFamily="18" charset="0"/>
              </a:rPr>
              <a:t>Finally…</a:t>
            </a:r>
            <a:endParaRPr lang="en-GB" sz="2600" b="1" dirty="0">
              <a:latin typeface="Book Antiqua" panose="02040602050305030304" pitchFamily="18" charset="0"/>
            </a:endParaRPr>
          </a:p>
          <a:p>
            <a:pPr marL="0" indent="0">
              <a:buNone/>
            </a:pPr>
            <a:endParaRPr lang="en-US" sz="2600" dirty="0">
              <a:latin typeface="Book Antiqua" panose="02040602050305030304" pitchFamily="18" charset="0"/>
            </a:endParaRPr>
          </a:p>
          <a:p>
            <a:pPr marL="0" indent="0">
              <a:buNone/>
            </a:pPr>
            <a:r>
              <a:rPr lang="en-US" sz="2600" dirty="0">
                <a:latin typeface="Book Antiqua" panose="02040602050305030304" pitchFamily="18" charset="0"/>
              </a:rPr>
              <a:t>Once you have sorted your plants you have a decision to make.</a:t>
            </a:r>
          </a:p>
          <a:p>
            <a:pPr marL="0" indent="0">
              <a:buNone/>
            </a:pPr>
            <a:endParaRPr lang="en-US" sz="2600" dirty="0">
              <a:latin typeface="Book Antiqua" panose="02040602050305030304" pitchFamily="18" charset="0"/>
            </a:endParaRPr>
          </a:p>
          <a:p>
            <a:pPr marL="540000"/>
            <a:r>
              <a:rPr lang="en-US" sz="2600" dirty="0">
                <a:latin typeface="Book Antiqua" panose="02040602050305030304" pitchFamily="18" charset="0"/>
              </a:rPr>
              <a:t>You can only keep </a:t>
            </a:r>
            <a:r>
              <a:rPr lang="en-US" sz="2600" b="1" dirty="0">
                <a:latin typeface="Book Antiqua" panose="02040602050305030304" pitchFamily="18" charset="0"/>
              </a:rPr>
              <a:t>three</a:t>
            </a:r>
            <a:r>
              <a:rPr lang="en-US" sz="2600" dirty="0">
                <a:latin typeface="Book Antiqua" panose="02040602050305030304" pitchFamily="18" charset="0"/>
              </a:rPr>
              <a:t> of your foraged plants. They all have their uses but which three will you choose?</a:t>
            </a:r>
          </a:p>
          <a:p>
            <a:pPr marL="311400" indent="0">
              <a:buNone/>
            </a:pPr>
            <a:endParaRPr lang="en-US" sz="700" dirty="0">
              <a:latin typeface="Book Antiqua" panose="02040602050305030304" pitchFamily="18" charset="0"/>
            </a:endParaRPr>
          </a:p>
          <a:p>
            <a:pPr marL="540000"/>
            <a:r>
              <a:rPr lang="en-US" sz="2600" dirty="0">
                <a:latin typeface="Book Antiqua" panose="02040602050305030304" pitchFamily="18" charset="0"/>
              </a:rPr>
              <a:t>You need to have a convincing argument for each plant you wish to keep otherwise it may be taken from you and you’ll end up with none!</a:t>
            </a:r>
          </a:p>
        </p:txBody>
      </p:sp>
    </p:spTree>
    <p:extLst>
      <p:ext uri="{BB962C8B-B14F-4D97-AF65-F5344CB8AC3E}">
        <p14:creationId xmlns:p14="http://schemas.microsoft.com/office/powerpoint/2010/main" val="412525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b="1" dirty="0">
                <a:latin typeface="Book Antiqua" panose="02040602050305030304" pitchFamily="18" charset="0"/>
              </a:rPr>
              <a:t>So…</a:t>
            </a:r>
            <a:endParaRPr lang="en-GB" sz="2600" b="1" dirty="0">
              <a:latin typeface="Book Antiqua" panose="02040602050305030304" pitchFamily="18" charset="0"/>
            </a:endParaRPr>
          </a:p>
          <a:p>
            <a:pPr marL="0" indent="0">
              <a:buNone/>
            </a:pPr>
            <a:endParaRPr lang="en-GB" sz="2600" b="1" dirty="0">
              <a:latin typeface="Book Antiqua" panose="02040602050305030304" pitchFamily="18" charset="0"/>
            </a:endParaRPr>
          </a:p>
          <a:p>
            <a:pPr marL="540000"/>
            <a:r>
              <a:rPr lang="en-US" sz="2600" dirty="0">
                <a:latin typeface="Book Antiqua" panose="02040602050305030304" pitchFamily="18" charset="0"/>
              </a:rPr>
              <a:t>Which plants did you keep?</a:t>
            </a:r>
          </a:p>
          <a:p>
            <a:pPr marL="540000"/>
            <a:endParaRPr lang="en-US" sz="700" dirty="0">
              <a:latin typeface="Book Antiqua" panose="02040602050305030304" pitchFamily="18" charset="0"/>
            </a:endParaRPr>
          </a:p>
          <a:p>
            <a:pPr marL="540000"/>
            <a:r>
              <a:rPr lang="en-US" sz="2600" dirty="0">
                <a:latin typeface="Book Antiqua" panose="02040602050305030304" pitchFamily="18" charset="0"/>
              </a:rPr>
              <a:t>Why? Justify your decisions.</a:t>
            </a:r>
          </a:p>
        </p:txBody>
      </p:sp>
    </p:spTree>
    <p:extLst>
      <p:ext uri="{BB962C8B-B14F-4D97-AF65-F5344CB8AC3E}">
        <p14:creationId xmlns:p14="http://schemas.microsoft.com/office/powerpoint/2010/main" val="222702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b="1" dirty="0">
                <a:latin typeface="Book Antiqua" panose="02040602050305030304" pitchFamily="18" charset="0"/>
              </a:rPr>
              <a:t>Plant families</a:t>
            </a:r>
          </a:p>
          <a:p>
            <a:pPr algn="l"/>
            <a:endParaRPr lang="en-US" sz="2600" b="1" dirty="0">
              <a:latin typeface="Book Antiqua" panose="02040602050305030304" pitchFamily="18" charset="0"/>
            </a:endParaRPr>
          </a:p>
          <a:p>
            <a:pPr algn="l"/>
            <a:r>
              <a:rPr lang="en-US" sz="2600" dirty="0">
                <a:latin typeface="Book Antiqua" panose="02040602050305030304" pitchFamily="18" charset="0"/>
              </a:rPr>
              <a:t>All of the World’s plants are currently grouped in 620 different plant families.</a:t>
            </a:r>
          </a:p>
          <a:p>
            <a:pPr algn="l"/>
            <a:endParaRPr lang="en-US" sz="2600" dirty="0">
              <a:latin typeface="Book Antiqua" panose="02040602050305030304" pitchFamily="18" charset="0"/>
            </a:endParaRPr>
          </a:p>
          <a:p>
            <a:pPr algn="l">
              <a:lnSpc>
                <a:spcPct val="100000"/>
              </a:lnSpc>
            </a:pPr>
            <a:r>
              <a:rPr lang="en-US" sz="2600" dirty="0">
                <a:latin typeface="Book Antiqua" panose="02040602050305030304" pitchFamily="18" charset="0"/>
              </a:rPr>
              <a:t>All of the plants you ‘foraged’ for earlier in your teams are members of the same plant family, </a:t>
            </a:r>
            <a:r>
              <a:rPr lang="en-US" sz="2600" i="1" dirty="0">
                <a:latin typeface="Book Antiqua" panose="02040602050305030304" pitchFamily="18" charset="0"/>
              </a:rPr>
              <a:t>Solanaceae</a:t>
            </a:r>
            <a:r>
              <a:rPr lang="en-US" sz="2600" dirty="0">
                <a:latin typeface="Book Antiqua" panose="02040602050305030304" pitchFamily="18" charset="0"/>
              </a:rPr>
              <a:t>, also known as The Nightshade Family.</a:t>
            </a:r>
          </a:p>
          <a:p>
            <a:pPr algn="l"/>
            <a:endParaRPr lang="en-US" sz="2600" dirty="0">
              <a:latin typeface="Book Antiqua" panose="02040602050305030304" pitchFamily="18" charset="0"/>
            </a:endParaRPr>
          </a:p>
          <a:p>
            <a:pPr algn="l"/>
            <a:r>
              <a:rPr lang="en-US" sz="2600" dirty="0">
                <a:latin typeface="Book Antiqua" panose="02040602050305030304" pitchFamily="18" charset="0"/>
              </a:rPr>
              <a:t>Why might it be useful to know which family a plant belongs to?</a:t>
            </a:r>
          </a:p>
          <a:p>
            <a:pPr algn="l"/>
            <a:endParaRPr lang="en-GB" sz="2600" dirty="0">
              <a:latin typeface="Book Antiqua" panose="02040602050305030304" pitchFamily="18" charset="0"/>
            </a:endParaRPr>
          </a:p>
          <a:p>
            <a:pPr algn="l"/>
            <a:endParaRPr lang="en-US" sz="2600" dirty="0">
              <a:latin typeface="Book Antiqua" panose="02040602050305030304" pitchFamily="18" charset="0"/>
            </a:endParaRPr>
          </a:p>
        </p:txBody>
      </p:sp>
    </p:spTree>
    <p:extLst>
      <p:ext uri="{BB962C8B-B14F-4D97-AF65-F5344CB8AC3E}">
        <p14:creationId xmlns:p14="http://schemas.microsoft.com/office/powerpoint/2010/main" val="54395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b="1" dirty="0">
                <a:latin typeface="Book Antiqua" panose="02040602050305030304" pitchFamily="18" charset="0"/>
              </a:rPr>
              <a:t>Plant families</a:t>
            </a:r>
          </a:p>
          <a:p>
            <a:pPr algn="l"/>
            <a:endParaRPr lang="en-US" sz="2600" b="1" dirty="0">
              <a:latin typeface="Book Antiqua" panose="02040602050305030304" pitchFamily="18" charset="0"/>
            </a:endParaRPr>
          </a:p>
          <a:p>
            <a:pPr algn="l"/>
            <a:r>
              <a:rPr lang="en-US" sz="2600" b="1" dirty="0">
                <a:latin typeface="Book Antiqua" panose="02040602050305030304" pitchFamily="18" charset="0"/>
              </a:rPr>
              <a:t>The Nightshade Family, </a:t>
            </a:r>
            <a:r>
              <a:rPr lang="en-US" sz="2600" b="1" i="1" dirty="0" err="1">
                <a:latin typeface="Book Antiqua" panose="02040602050305030304" pitchFamily="18" charset="0"/>
              </a:rPr>
              <a:t>Solanaceae</a:t>
            </a:r>
            <a:endParaRPr lang="en-US" sz="2600" b="1" i="1" dirty="0">
              <a:latin typeface="Book Antiqua" panose="02040602050305030304" pitchFamily="18" charset="0"/>
            </a:endParaRPr>
          </a:p>
          <a:p>
            <a:pPr algn="l"/>
            <a:endParaRPr lang="en-US" sz="2600" b="1" i="1" dirty="0">
              <a:latin typeface="Book Antiqua" panose="02040602050305030304" pitchFamily="18" charset="0"/>
            </a:endParaRPr>
          </a:p>
          <a:p>
            <a:pPr algn="l"/>
            <a:r>
              <a:rPr lang="en-US" sz="2600" dirty="0">
                <a:latin typeface="Book Antiqua" panose="02040602050305030304" pitchFamily="18" charset="0"/>
              </a:rPr>
              <a:t>What characteristics or features do your foraged plants have in common?</a:t>
            </a:r>
          </a:p>
          <a:p>
            <a:pPr algn="l"/>
            <a:endParaRPr lang="en-GB" sz="2600" dirty="0">
              <a:latin typeface="Book Antiqua" panose="02040602050305030304" pitchFamily="18" charset="0"/>
            </a:endParaRPr>
          </a:p>
          <a:p>
            <a:pPr algn="l"/>
            <a:endParaRPr lang="en-US" sz="2600" dirty="0">
              <a:latin typeface="Book Antiqua" panose="02040602050305030304" pitchFamily="18" charset="0"/>
            </a:endParaRPr>
          </a:p>
        </p:txBody>
      </p:sp>
    </p:spTree>
    <p:extLst>
      <p:ext uri="{BB962C8B-B14F-4D97-AF65-F5344CB8AC3E}">
        <p14:creationId xmlns:p14="http://schemas.microsoft.com/office/powerpoint/2010/main" val="274697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98451"/>
            <a:ext cx="10515600" cy="3978512"/>
          </a:xfrm>
        </p:spPr>
        <p:txBody>
          <a:bodyPr>
            <a:normAutofit fontScale="85000" lnSpcReduction="20000"/>
          </a:bodyPr>
          <a:lstStyle/>
          <a:p>
            <a:pPr marL="0" indent="0">
              <a:buNone/>
            </a:pPr>
            <a:r>
              <a:rPr lang="en-US" dirty="0">
                <a:latin typeface="Book Antiqua" panose="02040602050305030304" pitchFamily="18" charset="0"/>
              </a:rPr>
              <a:t>Humans have relied on plants throughout history.</a:t>
            </a:r>
          </a:p>
          <a:p>
            <a:pPr marL="0" indent="0">
              <a:buNone/>
            </a:pPr>
            <a:endParaRPr lang="en-US" dirty="0">
              <a:latin typeface="Book Antiqua" panose="02040602050305030304" pitchFamily="18" charset="0"/>
            </a:endParaRPr>
          </a:p>
          <a:p>
            <a:pPr marL="0" indent="0">
              <a:lnSpc>
                <a:spcPct val="110000"/>
              </a:lnSpc>
              <a:buNone/>
            </a:pPr>
            <a:r>
              <a:rPr lang="en-US" dirty="0">
                <a:latin typeface="Book Antiqua" panose="02040602050305030304" pitchFamily="18" charset="0"/>
              </a:rPr>
              <a:t>Plants have been used, and continue to be used today, for; food, shelter, clothing, weapons, tools, medicines, building materials, cosmetics, poisons, fuel and much more besides.</a:t>
            </a:r>
          </a:p>
          <a:p>
            <a:pPr marL="0" indent="0">
              <a:buNone/>
            </a:pPr>
            <a:endParaRPr lang="en-US" dirty="0">
              <a:latin typeface="Book Antiqua" panose="02040602050305030304" pitchFamily="18" charset="0"/>
            </a:endParaRPr>
          </a:p>
          <a:p>
            <a:pPr marL="0" indent="0">
              <a:lnSpc>
                <a:spcPct val="110000"/>
              </a:lnSpc>
              <a:buNone/>
            </a:pPr>
            <a:r>
              <a:rPr lang="en-US" dirty="0">
                <a:latin typeface="Book Antiqua" panose="02040602050305030304" pitchFamily="18" charset="0"/>
              </a:rPr>
              <a:t>Taking it back to basics, to know what a plant is useful for, you first need to know what it is.</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Faced with your own survival, do you have the skills to thrive?</a:t>
            </a:r>
            <a:endParaRPr lang="en-GB" dirty="0">
              <a:latin typeface="Book Antiqua" panose="02040602050305030304" pitchFamily="18" charset="0"/>
            </a:endParaRPr>
          </a:p>
        </p:txBody>
      </p:sp>
    </p:spTree>
    <p:extLst>
      <p:ext uri="{BB962C8B-B14F-4D97-AF65-F5344CB8AC3E}">
        <p14:creationId xmlns:p14="http://schemas.microsoft.com/office/powerpoint/2010/main" val="363002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b="1" dirty="0">
                <a:latin typeface="Book Antiqua" panose="02040602050305030304" pitchFamily="18" charset="0"/>
              </a:rPr>
              <a:t>Your first challenge…</a:t>
            </a:r>
          </a:p>
          <a:p>
            <a:pPr marL="0" indent="0">
              <a:buNone/>
            </a:pPr>
            <a:endParaRPr lang="en-US" dirty="0"/>
          </a:p>
          <a:p>
            <a:pPr marL="0" indent="0">
              <a:buNone/>
            </a:pPr>
            <a:r>
              <a:rPr lang="en-US" dirty="0" smtClean="0">
                <a:latin typeface="Book Antiqua" panose="02040602050305030304" pitchFamily="18" charset="0"/>
              </a:rPr>
              <a:t>Decide on your team! </a:t>
            </a:r>
            <a:r>
              <a:rPr lang="en-US" dirty="0" smtClean="0">
                <a:latin typeface="Book Antiqua" panose="02040602050305030304" pitchFamily="18" charset="0"/>
              </a:rPr>
              <a:t>Once i</a:t>
            </a:r>
            <a:r>
              <a:rPr lang="en-US" dirty="0" smtClean="0">
                <a:latin typeface="Book Antiqua" panose="02040602050305030304" pitchFamily="18" charset="0"/>
              </a:rPr>
              <a:t>n </a:t>
            </a:r>
            <a:r>
              <a:rPr lang="en-US" dirty="0">
                <a:latin typeface="Book Antiqua" panose="02040602050305030304" pitchFamily="18" charset="0"/>
              </a:rPr>
              <a:t>your </a:t>
            </a:r>
            <a:r>
              <a:rPr lang="en-US" dirty="0" smtClean="0">
                <a:latin typeface="Book Antiqua" panose="02040602050305030304" pitchFamily="18" charset="0"/>
              </a:rPr>
              <a:t>team, </a:t>
            </a:r>
            <a:r>
              <a:rPr lang="en-US" dirty="0">
                <a:latin typeface="Book Antiqua" panose="02040602050305030304" pitchFamily="18" charset="0"/>
              </a:rPr>
              <a:t>divide yourself into </a:t>
            </a:r>
            <a:r>
              <a:rPr lang="en-US" dirty="0" smtClean="0">
                <a:latin typeface="Book Antiqua" panose="02040602050305030304" pitchFamily="18" charset="0"/>
              </a:rPr>
              <a:t>two:</a:t>
            </a:r>
            <a:endParaRPr lang="en-US" dirty="0">
              <a:latin typeface="Book Antiqua" panose="02040602050305030304" pitchFamily="18" charset="0"/>
            </a:endParaRPr>
          </a:p>
          <a:p>
            <a:pPr marL="0" indent="0">
              <a:buNone/>
            </a:pPr>
            <a:endParaRPr lang="en-GB" dirty="0">
              <a:latin typeface="Book Antiqua" panose="02040602050305030304" pitchFamily="18" charset="0"/>
            </a:endParaRPr>
          </a:p>
          <a:p>
            <a:pPr marL="540000"/>
            <a:r>
              <a:rPr lang="en-US" dirty="0" smtClean="0">
                <a:latin typeface="Book Antiqua" panose="02040602050305030304" pitchFamily="18" charset="0"/>
              </a:rPr>
              <a:t>Half </a:t>
            </a:r>
            <a:r>
              <a:rPr lang="en-US" dirty="0" smtClean="0">
                <a:latin typeface="Book Antiqua" panose="02040602050305030304" pitchFamily="18" charset="0"/>
              </a:rPr>
              <a:t>are </a:t>
            </a:r>
            <a:r>
              <a:rPr lang="en-US" dirty="0">
                <a:latin typeface="Book Antiqua" panose="02040602050305030304" pitchFamily="18" charset="0"/>
              </a:rPr>
              <a:t>responsible for </a:t>
            </a:r>
            <a:r>
              <a:rPr lang="en-US" b="1" dirty="0">
                <a:latin typeface="Book Antiqua" panose="02040602050305030304" pitchFamily="18" charset="0"/>
              </a:rPr>
              <a:t>describing</a:t>
            </a:r>
            <a:r>
              <a:rPr lang="en-US" dirty="0">
                <a:latin typeface="Book Antiqua" panose="02040602050305030304" pitchFamily="18" charset="0"/>
              </a:rPr>
              <a:t> how to identify each plant.</a:t>
            </a:r>
          </a:p>
          <a:p>
            <a:pPr marL="0" indent="0">
              <a:buNone/>
            </a:pPr>
            <a:endParaRPr lang="en-US" sz="800" dirty="0">
              <a:latin typeface="Book Antiqua" panose="02040602050305030304" pitchFamily="18" charset="0"/>
            </a:endParaRPr>
          </a:p>
          <a:p>
            <a:pPr marL="540000"/>
            <a:r>
              <a:rPr lang="en-US" dirty="0" smtClean="0">
                <a:latin typeface="Book Antiqua" panose="02040602050305030304" pitchFamily="18" charset="0"/>
              </a:rPr>
              <a:t>Half</a:t>
            </a:r>
            <a:r>
              <a:rPr lang="en-US" dirty="0" smtClean="0">
                <a:latin typeface="Book Antiqua" panose="02040602050305030304" pitchFamily="18" charset="0"/>
              </a:rPr>
              <a:t> </a:t>
            </a:r>
            <a:r>
              <a:rPr lang="en-US" dirty="0">
                <a:latin typeface="Book Antiqua" panose="02040602050305030304" pitchFamily="18" charset="0"/>
              </a:rPr>
              <a:t>are responsible for </a:t>
            </a:r>
            <a:r>
              <a:rPr lang="en-US" b="1" dirty="0">
                <a:latin typeface="Book Antiqua" panose="02040602050305030304" pitchFamily="18" charset="0"/>
              </a:rPr>
              <a:t>foraging</a:t>
            </a:r>
            <a:r>
              <a:rPr lang="en-US" dirty="0">
                <a:latin typeface="Book Antiqua" panose="02040602050305030304" pitchFamily="18" charset="0"/>
              </a:rPr>
              <a:t> for the correct plant.</a:t>
            </a:r>
          </a:p>
          <a:p>
            <a:endParaRPr lang="en-US" dirty="0">
              <a:latin typeface="Book Antiqua" panose="02040602050305030304" pitchFamily="18" charset="0"/>
            </a:endParaRPr>
          </a:p>
          <a:p>
            <a:pPr marL="0" indent="0">
              <a:buNone/>
            </a:pPr>
            <a:r>
              <a:rPr lang="en-US" dirty="0">
                <a:latin typeface="Book Antiqua" panose="02040602050305030304" pitchFamily="18" charset="0"/>
              </a:rPr>
              <a:t>Using the information given, </a:t>
            </a:r>
            <a:r>
              <a:rPr lang="en-US" dirty="0" smtClean="0">
                <a:latin typeface="Book Antiqua" panose="02040602050305030304" pitchFamily="18" charset="0"/>
              </a:rPr>
              <a:t>match the plant with its description.</a:t>
            </a:r>
          </a:p>
          <a:p>
            <a:pPr marL="0" indent="0">
              <a:buNone/>
            </a:pPr>
            <a:endParaRPr lang="en-US" dirty="0">
              <a:latin typeface="Book Antiqua" panose="02040602050305030304" pitchFamily="18" charset="0"/>
            </a:endParaRPr>
          </a:p>
          <a:p>
            <a:pPr marL="0" indent="0">
              <a:buNone/>
            </a:pPr>
            <a:r>
              <a:rPr lang="en-US" dirty="0" smtClean="0">
                <a:latin typeface="Book Antiqua" panose="02040602050305030304" pitchFamily="18" charset="0"/>
              </a:rPr>
              <a:t>Good </a:t>
            </a:r>
            <a:r>
              <a:rPr lang="en-US" dirty="0">
                <a:latin typeface="Book Antiqua" panose="02040602050305030304" pitchFamily="18" charset="0"/>
              </a:rPr>
              <a:t>luck!</a:t>
            </a:r>
            <a:endParaRPr lang="en-GB" dirty="0">
              <a:latin typeface="Book Antiqua" panose="02040602050305030304" pitchFamily="18" charset="0"/>
            </a:endParaRPr>
          </a:p>
        </p:txBody>
      </p:sp>
    </p:spTree>
    <p:extLst>
      <p:ext uri="{BB962C8B-B14F-4D97-AF65-F5344CB8AC3E}">
        <p14:creationId xmlns:p14="http://schemas.microsoft.com/office/powerpoint/2010/main" val="153573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latin typeface="Book Antiqua" panose="02040602050305030304" pitchFamily="18" charset="0"/>
              </a:rPr>
              <a:t>Can you add names to your plants?</a:t>
            </a:r>
            <a:endParaRPr lang="en-GB" b="1" dirty="0">
              <a:latin typeface="Book Antiqua" panose="02040602050305030304" pitchFamily="18" charset="0"/>
            </a:endParaRPr>
          </a:p>
          <a:p>
            <a:pPr marL="0" indent="0">
              <a:buNone/>
            </a:pPr>
            <a:endParaRPr lang="en-US" dirty="0" smtClean="0"/>
          </a:p>
          <a:p>
            <a:pPr marL="0" indent="0">
              <a:buNone/>
            </a:pPr>
            <a:r>
              <a:rPr lang="en-US" dirty="0" smtClean="0"/>
              <a:t>Have a go! Maybe there are some plants you recognise? Don’t worry if not, its all part of the game.</a:t>
            </a:r>
            <a:endParaRPr lang="en-GB" dirty="0"/>
          </a:p>
        </p:txBody>
      </p:sp>
    </p:spTree>
    <p:extLst>
      <p:ext uri="{BB962C8B-B14F-4D97-AF65-F5344CB8AC3E}">
        <p14:creationId xmlns:p14="http://schemas.microsoft.com/office/powerpoint/2010/main" val="95314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081" y="2052125"/>
            <a:ext cx="2888224" cy="379296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454" y="2052125"/>
            <a:ext cx="2932904" cy="380214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19" y="2052125"/>
            <a:ext cx="2724912" cy="3794760"/>
          </a:xfrm>
          <a:prstGeom prst="rect">
            <a:avLst/>
          </a:prstGeom>
        </p:spPr>
      </p:pic>
      <p:sp>
        <p:nvSpPr>
          <p:cNvPr id="16" name="TextBox 15"/>
          <p:cNvSpPr txBox="1"/>
          <p:nvPr/>
        </p:nvSpPr>
        <p:spPr>
          <a:xfrm>
            <a:off x="203819" y="5948624"/>
            <a:ext cx="2724912" cy="369332"/>
          </a:xfrm>
          <a:prstGeom prst="rect">
            <a:avLst/>
          </a:prstGeom>
          <a:noFill/>
        </p:spPr>
        <p:txBody>
          <a:bodyPr wrap="square" lIns="91440" tIns="45720" rIns="91440" bIns="45720" rtlCol="0" anchor="t">
            <a:spAutoFit/>
          </a:bodyPr>
          <a:lstStyle/>
          <a:p>
            <a:r>
              <a:rPr lang="en-US">
                <a:latin typeface="Book Antiqua"/>
              </a:rPr>
              <a:t>1. Potato</a:t>
            </a:r>
            <a:endParaRPr lang="en-GB">
              <a:latin typeface="Book Antiqua"/>
            </a:endParaRPr>
          </a:p>
        </p:txBody>
      </p:sp>
      <p:sp>
        <p:nvSpPr>
          <p:cNvPr id="17" name="TextBox 16"/>
          <p:cNvSpPr txBox="1"/>
          <p:nvPr/>
        </p:nvSpPr>
        <p:spPr>
          <a:xfrm>
            <a:off x="9346028" y="5946057"/>
            <a:ext cx="2724912" cy="369332"/>
          </a:xfrm>
          <a:prstGeom prst="rect">
            <a:avLst/>
          </a:prstGeom>
          <a:noFill/>
        </p:spPr>
        <p:txBody>
          <a:bodyPr wrap="square" lIns="91440" tIns="45720" rIns="91440" bIns="45720" rtlCol="0" anchor="t">
            <a:spAutoFit/>
          </a:bodyPr>
          <a:lstStyle/>
          <a:p>
            <a:r>
              <a:rPr lang="en-US">
                <a:latin typeface="Book Antiqua"/>
              </a:rPr>
              <a:t>4. Mandrake</a:t>
            </a:r>
            <a:endParaRPr lang="en-GB" dirty="0">
              <a:latin typeface="Book Antiqua" panose="02040602050305030304" pitchFamily="18" charset="0"/>
            </a:endParaRPr>
          </a:p>
        </p:txBody>
      </p:sp>
      <p:sp>
        <p:nvSpPr>
          <p:cNvPr id="18" name="TextBox 17"/>
          <p:cNvSpPr txBox="1"/>
          <p:nvPr/>
        </p:nvSpPr>
        <p:spPr>
          <a:xfrm>
            <a:off x="6259081" y="5946057"/>
            <a:ext cx="2724912" cy="369332"/>
          </a:xfrm>
          <a:prstGeom prst="rect">
            <a:avLst/>
          </a:prstGeom>
          <a:noFill/>
        </p:spPr>
        <p:txBody>
          <a:bodyPr wrap="square" lIns="91440" tIns="45720" rIns="91440" bIns="45720" rtlCol="0" anchor="t">
            <a:spAutoFit/>
          </a:bodyPr>
          <a:lstStyle/>
          <a:p>
            <a:r>
              <a:rPr lang="en-US">
                <a:latin typeface="Book Antiqua"/>
              </a:rPr>
              <a:t>3. Tomato</a:t>
            </a:r>
            <a:endParaRPr lang="en-GB">
              <a:latin typeface="Book Antiqua"/>
            </a:endParaRPr>
          </a:p>
        </p:txBody>
      </p:sp>
      <p:sp>
        <p:nvSpPr>
          <p:cNvPr id="19" name="TextBox 18"/>
          <p:cNvSpPr txBox="1"/>
          <p:nvPr/>
        </p:nvSpPr>
        <p:spPr>
          <a:xfrm>
            <a:off x="3080370" y="5946057"/>
            <a:ext cx="2724912" cy="369332"/>
          </a:xfrm>
          <a:prstGeom prst="rect">
            <a:avLst/>
          </a:prstGeom>
          <a:noFill/>
        </p:spPr>
        <p:txBody>
          <a:bodyPr wrap="square" lIns="91440" tIns="45720" rIns="91440" bIns="45720" rtlCol="0" anchor="t">
            <a:spAutoFit/>
          </a:bodyPr>
          <a:lstStyle/>
          <a:p>
            <a:r>
              <a:rPr lang="en-US">
                <a:latin typeface="Book Antiqua"/>
              </a:rPr>
              <a:t>2. Aubergine</a:t>
            </a:r>
            <a:endParaRPr lang="en-GB">
              <a:latin typeface="Book Antiqua"/>
            </a:endParaRPr>
          </a:p>
        </p:txBody>
      </p:sp>
      <p:pic>
        <p:nvPicPr>
          <p:cNvPr id="2" name="Picture 2" descr="A vase of flowers on a plant&#10;&#10;Description automatically generated">
            <a:extLst>
              <a:ext uri="{FF2B5EF4-FFF2-40B4-BE49-F238E27FC236}">
                <a16:creationId xmlns:a16="http://schemas.microsoft.com/office/drawing/2014/main" id="{7F71AFDF-3FA4-40B6-BFAA-70CC1BF64F44}"/>
              </a:ext>
            </a:extLst>
          </p:cNvPr>
          <p:cNvPicPr>
            <a:picLocks noChangeAspect="1"/>
          </p:cNvPicPr>
          <p:nvPr/>
        </p:nvPicPr>
        <p:blipFill>
          <a:blip r:embed="rId6"/>
          <a:stretch>
            <a:fillRect/>
          </a:stretch>
        </p:blipFill>
        <p:spPr>
          <a:xfrm>
            <a:off x="9339532" y="2042637"/>
            <a:ext cx="2743200" cy="3807895"/>
          </a:xfrm>
          <a:prstGeom prst="rect">
            <a:avLst/>
          </a:prstGeom>
        </p:spPr>
      </p:pic>
      <p:sp>
        <p:nvSpPr>
          <p:cNvPr id="3" name="TextBox 2">
            <a:extLst>
              <a:ext uri="{FF2B5EF4-FFF2-40B4-BE49-F238E27FC236}">
                <a16:creationId xmlns:a16="http://schemas.microsoft.com/office/drawing/2014/main" id="{879D27E0-50FD-4439-83E7-E9DDC73B273D}"/>
              </a:ext>
            </a:extLst>
          </p:cNvPr>
          <p:cNvSpPr txBox="1"/>
          <p:nvPr/>
        </p:nvSpPr>
        <p:spPr>
          <a:xfrm>
            <a:off x="381000" y="1422400"/>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Book Antiqua"/>
              </a:rPr>
              <a:t>Answers…</a:t>
            </a:r>
            <a:endParaRPr lang="en-US" sz="2600">
              <a:cs typeface="Calibri"/>
            </a:endParaRPr>
          </a:p>
        </p:txBody>
      </p:sp>
    </p:spTree>
    <p:extLst>
      <p:ext uri="{BB962C8B-B14F-4D97-AF65-F5344CB8AC3E}">
        <p14:creationId xmlns:p14="http://schemas.microsoft.com/office/powerpoint/2010/main" val="341764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08" y="1996669"/>
            <a:ext cx="3221504" cy="39314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417" y="1980175"/>
            <a:ext cx="3130433" cy="3947934"/>
          </a:xfrm>
          <a:prstGeom prst="rect">
            <a:avLst/>
          </a:prstGeom>
        </p:spPr>
      </p:pic>
      <p:pic>
        <p:nvPicPr>
          <p:cNvPr id="9"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1067" y="1996669"/>
            <a:ext cx="3190636" cy="3936673"/>
          </a:xfrm>
        </p:spPr>
      </p:pic>
      <p:sp>
        <p:nvSpPr>
          <p:cNvPr id="10" name="TextBox 9"/>
          <p:cNvSpPr txBox="1"/>
          <p:nvPr/>
        </p:nvSpPr>
        <p:spPr>
          <a:xfrm>
            <a:off x="371067" y="6091658"/>
            <a:ext cx="2724912" cy="369332"/>
          </a:xfrm>
          <a:prstGeom prst="rect">
            <a:avLst/>
          </a:prstGeom>
          <a:noFill/>
        </p:spPr>
        <p:txBody>
          <a:bodyPr wrap="square" lIns="91440" tIns="45720" rIns="91440" bIns="45720" rtlCol="0" anchor="t">
            <a:spAutoFit/>
          </a:bodyPr>
          <a:lstStyle/>
          <a:p>
            <a:r>
              <a:rPr lang="en-US">
                <a:latin typeface="Book Antiqua"/>
              </a:rPr>
              <a:t>5. Deadly Nightshade</a:t>
            </a:r>
            <a:endParaRPr lang="en-GB">
              <a:latin typeface="Book Antiqua"/>
            </a:endParaRPr>
          </a:p>
        </p:txBody>
      </p:sp>
      <p:sp>
        <p:nvSpPr>
          <p:cNvPr id="11" name="TextBox 10"/>
          <p:cNvSpPr txBox="1"/>
          <p:nvPr/>
        </p:nvSpPr>
        <p:spPr>
          <a:xfrm>
            <a:off x="4220308" y="6090220"/>
            <a:ext cx="2724912" cy="369332"/>
          </a:xfrm>
          <a:prstGeom prst="rect">
            <a:avLst/>
          </a:prstGeom>
          <a:noFill/>
        </p:spPr>
        <p:txBody>
          <a:bodyPr wrap="square" lIns="91440" tIns="45720" rIns="91440" bIns="45720" rtlCol="0" anchor="t">
            <a:spAutoFit/>
          </a:bodyPr>
          <a:lstStyle/>
          <a:p>
            <a:r>
              <a:rPr lang="en-US">
                <a:latin typeface="Book Antiqua"/>
              </a:rPr>
              <a:t>6. Henbane</a:t>
            </a:r>
            <a:endParaRPr lang="en-GB">
              <a:latin typeface="Book Antiqua"/>
            </a:endParaRPr>
          </a:p>
        </p:txBody>
      </p:sp>
      <p:sp>
        <p:nvSpPr>
          <p:cNvPr id="12" name="TextBox 11"/>
          <p:cNvSpPr txBox="1"/>
          <p:nvPr/>
        </p:nvSpPr>
        <p:spPr>
          <a:xfrm>
            <a:off x="8069549" y="6040897"/>
            <a:ext cx="2724912" cy="369332"/>
          </a:xfrm>
          <a:prstGeom prst="rect">
            <a:avLst/>
          </a:prstGeom>
          <a:noFill/>
        </p:spPr>
        <p:txBody>
          <a:bodyPr wrap="square" lIns="91440" tIns="45720" rIns="91440" bIns="45720" rtlCol="0" anchor="t">
            <a:spAutoFit/>
          </a:bodyPr>
          <a:lstStyle/>
          <a:p>
            <a:r>
              <a:rPr lang="en-US">
                <a:latin typeface="Book Antiqua"/>
              </a:rPr>
              <a:t>7. Devil’s Snare</a:t>
            </a:r>
            <a:endParaRPr lang="en-GB">
              <a:latin typeface="Book Antiqua"/>
            </a:endParaRPr>
          </a:p>
        </p:txBody>
      </p:sp>
    </p:spTree>
    <p:extLst>
      <p:ext uri="{BB962C8B-B14F-4D97-AF65-F5344CB8AC3E}">
        <p14:creationId xmlns:p14="http://schemas.microsoft.com/office/powerpoint/2010/main" val="403096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51" y="1951553"/>
            <a:ext cx="2746071" cy="41191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4510" y="1951553"/>
            <a:ext cx="2724912" cy="406079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2039" y="1951554"/>
            <a:ext cx="3342313" cy="4060797"/>
          </a:xfrm>
          <a:prstGeom prst="rect">
            <a:avLst/>
          </a:prstGeom>
        </p:spPr>
      </p:pic>
      <p:sp>
        <p:nvSpPr>
          <p:cNvPr id="5" name="TextBox 4"/>
          <p:cNvSpPr txBox="1"/>
          <p:nvPr/>
        </p:nvSpPr>
        <p:spPr>
          <a:xfrm>
            <a:off x="944951" y="6254848"/>
            <a:ext cx="2724912" cy="369332"/>
          </a:xfrm>
          <a:prstGeom prst="rect">
            <a:avLst/>
          </a:prstGeom>
          <a:noFill/>
        </p:spPr>
        <p:txBody>
          <a:bodyPr wrap="square" lIns="91440" tIns="45720" rIns="91440" bIns="45720" rtlCol="0" anchor="t">
            <a:spAutoFit/>
          </a:bodyPr>
          <a:lstStyle/>
          <a:p>
            <a:r>
              <a:rPr lang="en-US">
                <a:latin typeface="Book Antiqua"/>
              </a:rPr>
              <a:t>8. Tobacco</a:t>
            </a:r>
            <a:endParaRPr lang="en-GB" dirty="0">
              <a:latin typeface="Book Antiqua" panose="02040602050305030304" pitchFamily="18" charset="0"/>
            </a:endParaRPr>
          </a:p>
        </p:txBody>
      </p:sp>
      <p:sp>
        <p:nvSpPr>
          <p:cNvPr id="6" name="TextBox 5"/>
          <p:cNvSpPr txBox="1"/>
          <p:nvPr/>
        </p:nvSpPr>
        <p:spPr>
          <a:xfrm>
            <a:off x="4664510" y="6147134"/>
            <a:ext cx="2724912" cy="369332"/>
          </a:xfrm>
          <a:prstGeom prst="rect">
            <a:avLst/>
          </a:prstGeom>
          <a:noFill/>
        </p:spPr>
        <p:txBody>
          <a:bodyPr wrap="square" lIns="91440" tIns="45720" rIns="91440" bIns="45720" rtlCol="0" anchor="t">
            <a:spAutoFit/>
          </a:bodyPr>
          <a:lstStyle/>
          <a:p>
            <a:r>
              <a:rPr lang="en-US">
                <a:latin typeface="Book Antiqua"/>
              </a:rPr>
              <a:t>9. Gogi</a:t>
            </a:r>
            <a:r>
              <a:rPr lang="en-US" dirty="0">
                <a:latin typeface="Book Antiqua"/>
              </a:rPr>
              <a:t> Berry</a:t>
            </a:r>
            <a:endParaRPr lang="en-GB" dirty="0">
              <a:latin typeface="Book Antiqua"/>
            </a:endParaRPr>
          </a:p>
        </p:txBody>
      </p:sp>
      <p:sp>
        <p:nvSpPr>
          <p:cNvPr id="7" name="TextBox 6"/>
          <p:cNvSpPr txBox="1"/>
          <p:nvPr/>
        </p:nvSpPr>
        <p:spPr>
          <a:xfrm>
            <a:off x="8182039" y="6201171"/>
            <a:ext cx="2724912" cy="369332"/>
          </a:xfrm>
          <a:prstGeom prst="rect">
            <a:avLst/>
          </a:prstGeom>
          <a:noFill/>
        </p:spPr>
        <p:txBody>
          <a:bodyPr wrap="square" lIns="91440" tIns="45720" rIns="91440" bIns="45720" rtlCol="0" anchor="t">
            <a:spAutoFit/>
          </a:bodyPr>
          <a:lstStyle/>
          <a:p>
            <a:r>
              <a:rPr lang="en-US">
                <a:latin typeface="Book Antiqua"/>
              </a:rPr>
              <a:t>10. Chili Pepper</a:t>
            </a:r>
            <a:endParaRPr lang="en-GB">
              <a:latin typeface="Book Antiqua"/>
            </a:endParaRPr>
          </a:p>
        </p:txBody>
      </p:sp>
    </p:spTree>
    <p:extLst>
      <p:ext uri="{BB962C8B-B14F-4D97-AF65-F5344CB8AC3E}">
        <p14:creationId xmlns:p14="http://schemas.microsoft.com/office/powerpoint/2010/main" val="393248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600" b="1" dirty="0">
                <a:latin typeface="Book Antiqua" panose="02040602050305030304" pitchFamily="18" charset="0"/>
              </a:rPr>
              <a:t>Your first challenge…</a:t>
            </a:r>
          </a:p>
          <a:p>
            <a:pPr marL="0" indent="0">
              <a:buNone/>
            </a:pPr>
            <a:endParaRPr lang="en-US" sz="2600" b="1" dirty="0">
              <a:latin typeface="Book Antiqua" panose="02040602050305030304" pitchFamily="18" charset="0"/>
            </a:endParaRPr>
          </a:p>
          <a:p>
            <a:pPr marL="0" indent="0">
              <a:buNone/>
            </a:pPr>
            <a:r>
              <a:rPr lang="en-US" sz="2600" dirty="0">
                <a:latin typeface="Book Antiqua" panose="02040602050305030304" pitchFamily="18" charset="0"/>
              </a:rPr>
              <a:t>Did you get it right? Has anyone been poisoned?</a:t>
            </a:r>
          </a:p>
          <a:p>
            <a:pPr marL="0" indent="0">
              <a:buNone/>
            </a:pPr>
            <a:r>
              <a:rPr lang="en-US" sz="2600" dirty="0">
                <a:latin typeface="Book Antiqua" panose="02040602050305030304" pitchFamily="18" charset="0"/>
              </a:rPr>
              <a:t>Which plants are hard to tell apart and easily confused for each other?</a:t>
            </a:r>
          </a:p>
          <a:p>
            <a:pPr marL="0" indent="0">
              <a:buNone/>
            </a:pPr>
            <a:endParaRPr lang="en-US" sz="2600" dirty="0">
              <a:latin typeface="Book Antiqua" panose="02040602050305030304" pitchFamily="18" charset="0"/>
            </a:endParaRPr>
          </a:p>
          <a:p>
            <a:r>
              <a:rPr lang="en-US" sz="2600" dirty="0">
                <a:latin typeface="Book Antiqua" panose="02040602050305030304" pitchFamily="18" charset="0"/>
              </a:rPr>
              <a:t>For those plants, have another close look at them side by side and make a note of any distinguishing features to avoid misidentification next time.</a:t>
            </a:r>
          </a:p>
        </p:txBody>
      </p:sp>
    </p:spTree>
    <p:extLst>
      <p:ext uri="{BB962C8B-B14F-4D97-AF65-F5344CB8AC3E}">
        <p14:creationId xmlns:p14="http://schemas.microsoft.com/office/powerpoint/2010/main" val="127091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b="1" dirty="0">
                <a:latin typeface="Book Antiqua" panose="02040602050305030304" pitchFamily="18" charset="0"/>
              </a:rPr>
              <a:t>Next…</a:t>
            </a:r>
            <a:endParaRPr lang="en-GB" sz="2600" b="1" dirty="0">
              <a:latin typeface="Book Antiqua" panose="02040602050305030304" pitchFamily="18" charset="0"/>
            </a:endParaRPr>
          </a:p>
          <a:p>
            <a:pPr marL="0" indent="0">
              <a:buNone/>
            </a:pPr>
            <a:endParaRPr lang="en-US" sz="2600" dirty="0">
              <a:latin typeface="Book Antiqua" panose="02040602050305030304" pitchFamily="18" charset="0"/>
            </a:endParaRPr>
          </a:p>
          <a:p>
            <a:pPr marL="0" indent="0">
              <a:buNone/>
            </a:pPr>
            <a:r>
              <a:rPr lang="en-US" sz="2600" dirty="0">
                <a:latin typeface="Book Antiqua" panose="02040602050305030304" pitchFamily="18" charset="0"/>
              </a:rPr>
              <a:t>Once you think you have correctly identified and foraged all of your plants, you must sort them.</a:t>
            </a:r>
          </a:p>
          <a:p>
            <a:pPr marL="0" indent="0">
              <a:buNone/>
            </a:pPr>
            <a:endParaRPr lang="en-US" sz="2600" dirty="0">
              <a:latin typeface="Book Antiqua" panose="02040602050305030304" pitchFamily="18" charset="0"/>
            </a:endParaRPr>
          </a:p>
          <a:p>
            <a:r>
              <a:rPr lang="en-US" sz="2600" dirty="0">
                <a:latin typeface="Book Antiqua" panose="02040602050305030304" pitchFamily="18" charset="0"/>
              </a:rPr>
              <a:t>First, sort them into: </a:t>
            </a:r>
            <a:r>
              <a:rPr lang="en-US" sz="2600" b="1" dirty="0">
                <a:latin typeface="Book Antiqua" panose="02040602050305030304" pitchFamily="18" charset="0"/>
              </a:rPr>
              <a:t>Edible</a:t>
            </a:r>
            <a:r>
              <a:rPr lang="en-US" sz="2600" dirty="0">
                <a:latin typeface="Book Antiqua" panose="02040602050305030304" pitchFamily="18" charset="0"/>
              </a:rPr>
              <a:t>, </a:t>
            </a:r>
            <a:r>
              <a:rPr lang="en-US" sz="2600" b="1" dirty="0">
                <a:latin typeface="Book Antiqua" panose="02040602050305030304" pitchFamily="18" charset="0"/>
              </a:rPr>
              <a:t>Poisonous</a:t>
            </a:r>
            <a:r>
              <a:rPr lang="en-US" sz="2600" dirty="0">
                <a:latin typeface="Book Antiqua" panose="02040602050305030304" pitchFamily="18" charset="0"/>
              </a:rPr>
              <a:t> or </a:t>
            </a:r>
            <a:r>
              <a:rPr lang="en-US" sz="2600" b="1" dirty="0">
                <a:latin typeface="Book Antiqua" panose="02040602050305030304" pitchFamily="18" charset="0"/>
              </a:rPr>
              <a:t>Medicinal</a:t>
            </a:r>
            <a:r>
              <a:rPr lang="en-US" sz="2600" dirty="0">
                <a:latin typeface="Book Antiqua" panose="02040602050305030304" pitchFamily="18" charset="0"/>
              </a:rPr>
              <a:t>. Make sure you discuss your answers as a team and that everyone is happy with your decisions.</a:t>
            </a:r>
          </a:p>
        </p:txBody>
      </p:sp>
    </p:spTree>
    <p:extLst>
      <p:ext uri="{BB962C8B-B14F-4D97-AF65-F5344CB8AC3E}">
        <p14:creationId xmlns:p14="http://schemas.microsoft.com/office/powerpoint/2010/main" val="2814899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1627</Words>
  <Application>Microsoft Office PowerPoint</Application>
  <PresentationFormat>Widescreen</PresentationFormat>
  <Paragraphs>159</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Book Antiqua</vt:lpstr>
      <vt:lpstr>Calibri</vt:lpstr>
      <vt:lpstr>Calibri Light</vt:lpstr>
      <vt:lpstr>Office Theme</vt:lpstr>
      <vt:lpstr>Custom Design</vt:lpstr>
      <vt:lpstr>Food. Poison.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Poison. Medicine.</dc:title>
  <dc:creator>Bronwen Richards</dc:creator>
  <cp:lastModifiedBy>Bronwen Richards</cp:lastModifiedBy>
  <cp:revision>158</cp:revision>
  <dcterms:created xsi:type="dcterms:W3CDTF">2020-08-06T12:25:41Z</dcterms:created>
  <dcterms:modified xsi:type="dcterms:W3CDTF">2020-09-16T10:35:34Z</dcterms:modified>
</cp:coreProperties>
</file>