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9" r:id="rId3"/>
    <p:sldId id="298" r:id="rId4"/>
    <p:sldId id="282" r:id="rId5"/>
    <p:sldId id="297" r:id="rId6"/>
    <p:sldId id="283" r:id="rId7"/>
    <p:sldId id="293" r:id="rId8"/>
    <p:sldId id="286" r:id="rId9"/>
    <p:sldId id="294" r:id="rId10"/>
    <p:sldId id="287" r:id="rId11"/>
    <p:sldId id="299" r:id="rId12"/>
    <p:sldId id="284" r:id="rId13"/>
    <p:sldId id="285" r:id="rId14"/>
    <p:sldId id="295" r:id="rId15"/>
    <p:sldId id="300" r:id="rId16"/>
    <p:sldId id="306" r:id="rId17"/>
    <p:sldId id="305" r:id="rId18"/>
    <p:sldId id="296" r:id="rId19"/>
    <p:sldId id="304" r:id="rId20"/>
    <p:sldId id="308" r:id="rId21"/>
    <p:sldId id="302" r:id="rId22"/>
    <p:sldId id="289" r:id="rId23"/>
    <p:sldId id="301"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D0FAD1"/>
    <a:srgbClr val="FF33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219" autoAdjust="0"/>
  </p:normalViewPr>
  <p:slideViewPr>
    <p:cSldViewPr snapToGrid="0">
      <p:cViewPr varScale="1">
        <p:scale>
          <a:sx n="84" d="100"/>
          <a:sy n="84" d="100"/>
        </p:scale>
        <p:origin x="16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7D55E-A292-45CB-8D1C-E061F89D3BA1}"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AD2FB-8868-4C2B-A637-2D505C7F85D4}" type="slidenum">
              <a:rPr lang="en-GB" smtClean="0"/>
              <a:t>‹#›</a:t>
            </a:fld>
            <a:endParaRPr lang="en-GB"/>
          </a:p>
        </p:txBody>
      </p:sp>
    </p:spTree>
    <p:extLst>
      <p:ext uri="{BB962C8B-B14F-4D97-AF65-F5344CB8AC3E}">
        <p14:creationId xmlns:p14="http://schemas.microsoft.com/office/powerpoint/2010/main" val="342435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a:t>
            </a:fld>
            <a:endParaRPr lang="en-GB"/>
          </a:p>
        </p:txBody>
      </p:sp>
    </p:spTree>
    <p:extLst>
      <p:ext uri="{BB962C8B-B14F-4D97-AF65-F5344CB8AC3E}">
        <p14:creationId xmlns:p14="http://schemas.microsoft.com/office/powerpoint/2010/main" val="269639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Clockwise left to right</a:t>
            </a:r>
          </a:p>
          <a:p>
            <a:r>
              <a:rPr lang="en-US" dirty="0" smtClean="0"/>
              <a:t>Buttress roots of a Kapok</a:t>
            </a:r>
            <a:r>
              <a:rPr lang="en-US" baseline="0" dirty="0" smtClean="0"/>
              <a:t> tree</a:t>
            </a:r>
            <a:r>
              <a:rPr lang="en-US" dirty="0" smtClean="0"/>
              <a:t>,</a:t>
            </a:r>
            <a:r>
              <a:rPr lang="en-US" baseline="0" dirty="0" smtClean="0"/>
              <a:t> orchid flower, banana flower</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10</a:t>
            </a:fld>
            <a:endParaRPr lang="en-GB"/>
          </a:p>
        </p:txBody>
      </p:sp>
    </p:spTree>
    <p:extLst>
      <p:ext uri="{BB962C8B-B14F-4D97-AF65-F5344CB8AC3E}">
        <p14:creationId xmlns:p14="http://schemas.microsoft.com/office/powerpoint/2010/main" val="2601855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to right:</a:t>
            </a:r>
          </a:p>
          <a:p>
            <a:r>
              <a:rPr lang="en-US" dirty="0" smtClean="0"/>
              <a:t>Powderpuff</a:t>
            </a:r>
            <a:r>
              <a:rPr lang="en-US" baseline="0" dirty="0" smtClean="0"/>
              <a:t> tree flower, Dutchman’s pipe vine flower, Swiss cheese plant leaf</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11</a:t>
            </a:fld>
            <a:endParaRPr lang="en-GB"/>
          </a:p>
        </p:txBody>
      </p:sp>
    </p:spTree>
    <p:extLst>
      <p:ext uri="{BB962C8B-B14F-4D97-AF65-F5344CB8AC3E}">
        <p14:creationId xmlns:p14="http://schemas.microsoft.com/office/powerpoint/2010/main" val="3854607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Imagine you’re in a </a:t>
            </a:r>
            <a:r>
              <a:rPr lang="en-US" baseline="0" dirty="0" err="1" smtClean="0"/>
              <a:t>desertt</a:t>
            </a:r>
            <a:r>
              <a:rPr lang="en-US" baseline="0" dirty="0" smtClean="0"/>
              <a:t>, what might it feel like? What might the conditions be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photo is of part of the Desert plantings between the glasshouse at Cambridge Botanic Garden. How would you describe what you can see?</a:t>
            </a:r>
            <a:endParaRPr lang="en-GB" dirty="0" smtClean="0"/>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12</a:t>
            </a:fld>
            <a:endParaRPr lang="en-GB"/>
          </a:p>
        </p:txBody>
      </p:sp>
    </p:spTree>
    <p:extLst>
      <p:ext uri="{BB962C8B-B14F-4D97-AF65-F5344CB8AC3E}">
        <p14:creationId xmlns:p14="http://schemas.microsoft.com/office/powerpoint/2010/main" val="426486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Features of rainforest</a:t>
            </a:r>
            <a:r>
              <a:rPr lang="en-US" baseline="0" dirty="0" smtClean="0"/>
              <a:t> plants to help them to live successfully in these conditions: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Deserts are not always hot. They often have extreme differences of temperature</a:t>
            </a:r>
            <a:r>
              <a:rPr lang="en-US" baseline="0" dirty="0" smtClean="0"/>
              <a:t> between the day when it is hot and the night when the temperature can drop. </a:t>
            </a:r>
            <a:r>
              <a:rPr lang="en-US" dirty="0" smtClean="0"/>
              <a:t>They are always</a:t>
            </a:r>
            <a:r>
              <a:rPr lang="en-US" baseline="0" dirty="0" smtClean="0"/>
              <a:t> dry though with not much water available in the soil for plants to take up through their roots. Arid means little or no rain.</a:t>
            </a:r>
          </a:p>
          <a:p>
            <a:r>
              <a:rPr lang="en-US" baseline="0" dirty="0" smtClean="0"/>
              <a:t>Sandy desert soils are very free draining so any rain that falls, quickly drains away. Desert plants tend to either have long taproots to reach water far underground or mat like roots that cover a large area to </a:t>
            </a:r>
            <a:r>
              <a:rPr lang="en-US" baseline="0" dirty="0" err="1" smtClean="0"/>
              <a:t>maximise</a:t>
            </a:r>
            <a:r>
              <a:rPr lang="en-US" baseline="0" dirty="0" smtClean="0"/>
              <a:t> capture of any available water when rain falls.</a:t>
            </a:r>
          </a:p>
          <a:p>
            <a:pPr marL="0" indent="0">
              <a:buNone/>
            </a:pPr>
            <a:r>
              <a:rPr lang="en-US" dirty="0" smtClean="0">
                <a:solidFill>
                  <a:schemeClr val="accent2"/>
                </a:solidFill>
              </a:rPr>
              <a:t>Plants</a:t>
            </a:r>
            <a:r>
              <a:rPr lang="en-US" baseline="0" dirty="0" smtClean="0">
                <a:solidFill>
                  <a:schemeClr val="accent2"/>
                </a:solidFill>
              </a:rPr>
              <a:t> that store water</a:t>
            </a:r>
            <a:r>
              <a:rPr lang="en-US" dirty="0" smtClean="0">
                <a:solidFill>
                  <a:schemeClr val="accent2"/>
                </a:solidFill>
              </a:rPr>
              <a:t> in fleshy swollen stems and/or leaves (e.g.</a:t>
            </a:r>
            <a:r>
              <a:rPr lang="en-US" baseline="0" dirty="0" smtClean="0">
                <a:solidFill>
                  <a:schemeClr val="accent2"/>
                </a:solidFill>
              </a:rPr>
              <a:t> </a:t>
            </a:r>
            <a:r>
              <a:rPr lang="en-US" dirty="0" smtClean="0">
                <a:solidFill>
                  <a:schemeClr val="accent2"/>
                </a:solidFill>
              </a:rPr>
              <a:t>aloes and cacti) </a:t>
            </a:r>
            <a:r>
              <a:rPr lang="en-US" baseline="0" dirty="0" smtClean="0">
                <a:solidFill>
                  <a:schemeClr val="accent2"/>
                </a:solidFill>
              </a:rPr>
              <a:t>are called succulents. Cacti are just one type of succulent plant, all cacti are succulents but not all succulents are cacti. Some cacti have a concertina type stem which can expand to accommodate more water if it becomes available. Water is stored as a kind of jelly-like substance (think aloe </a:t>
            </a:r>
            <a:r>
              <a:rPr lang="en-US" baseline="0" dirty="0" err="1" smtClean="0">
                <a:solidFill>
                  <a:schemeClr val="accent2"/>
                </a:solidFill>
              </a:rPr>
              <a:t>vera</a:t>
            </a:r>
            <a:r>
              <a:rPr lang="en-US" baseline="0" dirty="0" smtClean="0">
                <a:solidFill>
                  <a:schemeClr val="accent2"/>
                </a:solidFill>
              </a:rPr>
              <a:t> gel if you’ve ever seen or used it). A common misconception among children is that if you cut open a succulent, water would just gush out like water out of a barrel.</a:t>
            </a:r>
            <a:endParaRPr lang="en-US" dirty="0" smtClean="0">
              <a:solidFill>
                <a:schemeClr val="accent2"/>
              </a:solidFill>
            </a:endParaRPr>
          </a:p>
          <a:p>
            <a:pPr marL="0" indent="0">
              <a:buNone/>
            </a:pPr>
            <a:r>
              <a:rPr lang="en-US" dirty="0" smtClean="0">
                <a:solidFill>
                  <a:schemeClr val="accent2"/>
                </a:solidFill>
              </a:rPr>
              <a:t>Some</a:t>
            </a:r>
            <a:r>
              <a:rPr lang="en-US" baseline="0" dirty="0" smtClean="0">
                <a:solidFill>
                  <a:schemeClr val="accent2"/>
                </a:solidFill>
              </a:rPr>
              <a:t> desert plants produce pigments in their leaves or stem that act like a sun</a:t>
            </a:r>
            <a:r>
              <a:rPr lang="en-US" dirty="0" smtClean="0">
                <a:solidFill>
                  <a:schemeClr val="accent2"/>
                </a:solidFill>
              </a:rPr>
              <a:t>screen. Typically these produce a red or purple </a:t>
            </a:r>
            <a:r>
              <a:rPr lang="en-US" dirty="0" err="1" smtClean="0">
                <a:solidFill>
                  <a:schemeClr val="accent2"/>
                </a:solidFill>
              </a:rPr>
              <a:t>colour</a:t>
            </a:r>
            <a:r>
              <a:rPr lang="en-US" dirty="0" smtClean="0">
                <a:solidFill>
                  <a:schemeClr val="accent2"/>
                </a:solidFill>
              </a:rPr>
              <a:t>.</a:t>
            </a:r>
          </a:p>
          <a:p>
            <a:pPr marL="0" indent="0">
              <a:buNone/>
            </a:pPr>
            <a:endParaRPr lang="en-US" dirty="0" smtClean="0">
              <a:solidFill>
                <a:schemeClr val="accent2"/>
              </a:solidFill>
            </a:endParaRPr>
          </a:p>
          <a:p>
            <a:pPr marL="0" indent="0">
              <a:buNone/>
            </a:pPr>
            <a:r>
              <a:rPr lang="en-US" b="1" dirty="0" smtClean="0">
                <a:solidFill>
                  <a:schemeClr val="accent2"/>
                </a:solidFill>
              </a:rPr>
              <a:t>Compare</a:t>
            </a:r>
            <a:r>
              <a:rPr lang="en-US" b="1" baseline="0" dirty="0" smtClean="0">
                <a:solidFill>
                  <a:schemeClr val="accent2"/>
                </a:solidFill>
              </a:rPr>
              <a:t> and contrast the three habitats:</a:t>
            </a:r>
          </a:p>
          <a:p>
            <a:pPr marL="171450" indent="-171450">
              <a:buFontTx/>
              <a:buChar char="-"/>
            </a:pPr>
            <a:r>
              <a:rPr lang="en-US" baseline="0" dirty="0" smtClean="0">
                <a:solidFill>
                  <a:schemeClr val="accent2"/>
                </a:solidFill>
              </a:rPr>
              <a:t>Rainforests and deserts can both be very hot but rainforests are also humid with lots of water in the air. Deserts are always a dry heat, not humid. In rainforests it stays warm, deserts can be cold at night.</a:t>
            </a:r>
          </a:p>
          <a:p>
            <a:pPr marL="171450" indent="-171450">
              <a:buFontTx/>
              <a:buChar char="-"/>
            </a:pPr>
            <a:r>
              <a:rPr lang="en-US" baseline="0" dirty="0" smtClean="0">
                <a:solidFill>
                  <a:schemeClr val="accent2"/>
                </a:solidFill>
              </a:rPr>
              <a:t>Both mountain and desert plants can have succulent fleshy leaves to store water as both habitats can be dry and plants in both habitats can be slow growing. Rainforest plants grow quickly</a:t>
            </a:r>
            <a:r>
              <a:rPr lang="en-US" baseline="0" dirty="0" smtClean="0">
                <a:solidFill>
                  <a:schemeClr val="accent2"/>
                </a:solidFill>
              </a:rPr>
              <a:t>.</a:t>
            </a:r>
          </a:p>
          <a:p>
            <a:pPr marL="171450" indent="-171450">
              <a:buFontTx/>
              <a:buChar char="-"/>
            </a:pPr>
            <a:endParaRPr lang="en-US" baseline="0" dirty="0" smtClean="0">
              <a:solidFill>
                <a:schemeClr val="accent2"/>
              </a:solidFill>
            </a:endParaRPr>
          </a:p>
          <a:p>
            <a:pPr marL="0" indent="0">
              <a:buFontTx/>
              <a:buNone/>
            </a:pPr>
            <a:r>
              <a:rPr lang="en-US" baseline="0" dirty="0" smtClean="0">
                <a:solidFill>
                  <a:schemeClr val="accent2"/>
                </a:solidFill>
              </a:rPr>
              <a:t>Left to right:</a:t>
            </a:r>
          </a:p>
          <a:p>
            <a:pPr marL="0" indent="0">
              <a:buFontTx/>
              <a:buNone/>
            </a:pPr>
            <a:r>
              <a:rPr lang="en-US" baseline="0" dirty="0" smtClean="0">
                <a:solidFill>
                  <a:schemeClr val="accent2"/>
                </a:solidFill>
              </a:rPr>
              <a:t>Cactus with flower, Aloe, Golden Barrel Cactus</a:t>
            </a:r>
            <a:endParaRPr lang="en-US"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13</a:t>
            </a:fld>
            <a:endParaRPr lang="en-GB"/>
          </a:p>
        </p:txBody>
      </p:sp>
    </p:spTree>
    <p:extLst>
      <p:ext uri="{BB962C8B-B14F-4D97-AF65-F5344CB8AC3E}">
        <p14:creationId xmlns:p14="http://schemas.microsoft.com/office/powerpoint/2010/main" val="1501355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to right:</a:t>
            </a:r>
          </a:p>
          <a:p>
            <a:r>
              <a:rPr lang="en-US" dirty="0" smtClean="0"/>
              <a:t>Ocotillo, cactus leaf with fruits</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14</a:t>
            </a:fld>
            <a:endParaRPr lang="en-GB"/>
          </a:p>
        </p:txBody>
      </p:sp>
    </p:spTree>
    <p:extLst>
      <p:ext uri="{BB962C8B-B14F-4D97-AF65-F5344CB8AC3E}">
        <p14:creationId xmlns:p14="http://schemas.microsoft.com/office/powerpoint/2010/main" val="2173152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to right:</a:t>
            </a:r>
          </a:p>
          <a:p>
            <a:r>
              <a:rPr lang="en-US" dirty="0" smtClean="0"/>
              <a:t>Grass tree, Bear’s paw</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15</a:t>
            </a:fld>
            <a:endParaRPr lang="en-GB"/>
          </a:p>
        </p:txBody>
      </p:sp>
    </p:spTree>
    <p:extLst>
      <p:ext uri="{BB962C8B-B14F-4D97-AF65-F5344CB8AC3E}">
        <p14:creationId xmlns:p14="http://schemas.microsoft.com/office/powerpoint/2010/main" val="400609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Spines and hairs - cacti</a:t>
            </a:r>
          </a:p>
          <a:p>
            <a:pPr marL="0" indent="0">
              <a:buNone/>
            </a:pPr>
            <a:r>
              <a:rPr lang="en-US" dirty="0" smtClean="0"/>
              <a:t>Strong taste or poisonous/irritant</a:t>
            </a:r>
          </a:p>
          <a:p>
            <a:pPr marL="0" indent="0">
              <a:buNone/>
            </a:pPr>
            <a:r>
              <a:rPr lang="en-US" dirty="0" smtClean="0"/>
              <a:t>Camouflage – stone plant</a:t>
            </a:r>
          </a:p>
          <a:p>
            <a:pPr marL="0" indent="0">
              <a:buNone/>
            </a:pPr>
            <a:r>
              <a:rPr lang="en-US" dirty="0" smtClean="0"/>
              <a:t>Helpful animals – bull horn</a:t>
            </a:r>
            <a:r>
              <a:rPr lang="en-US" baseline="0" dirty="0" smtClean="0"/>
              <a:t> acacia</a:t>
            </a:r>
            <a:endParaRPr lang="en-US"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16</a:t>
            </a:fld>
            <a:endParaRPr lang="en-GB"/>
          </a:p>
        </p:txBody>
      </p:sp>
    </p:spTree>
    <p:extLst>
      <p:ext uri="{BB962C8B-B14F-4D97-AF65-F5344CB8AC3E}">
        <p14:creationId xmlns:p14="http://schemas.microsoft.com/office/powerpoint/2010/main" val="101577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17</a:t>
            </a:fld>
            <a:endParaRPr lang="en-GB"/>
          </a:p>
        </p:txBody>
      </p:sp>
    </p:spTree>
    <p:extLst>
      <p:ext uri="{BB962C8B-B14F-4D97-AF65-F5344CB8AC3E}">
        <p14:creationId xmlns:p14="http://schemas.microsoft.com/office/powerpoint/2010/main" val="25127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18</a:t>
            </a:fld>
            <a:endParaRPr lang="en-GB"/>
          </a:p>
        </p:txBody>
      </p:sp>
    </p:spTree>
    <p:extLst>
      <p:ext uri="{BB962C8B-B14F-4D97-AF65-F5344CB8AC3E}">
        <p14:creationId xmlns:p14="http://schemas.microsoft.com/office/powerpoint/2010/main" val="552259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19</a:t>
            </a:fld>
            <a:endParaRPr lang="en-GB"/>
          </a:p>
        </p:txBody>
      </p:sp>
    </p:spTree>
    <p:extLst>
      <p:ext uri="{BB962C8B-B14F-4D97-AF65-F5344CB8AC3E}">
        <p14:creationId xmlns:p14="http://schemas.microsoft.com/office/powerpoint/2010/main" val="250257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2</a:t>
            </a:fld>
            <a:endParaRPr lang="en-GB"/>
          </a:p>
        </p:txBody>
      </p:sp>
    </p:spTree>
    <p:extLst>
      <p:ext uri="{BB962C8B-B14F-4D97-AF65-F5344CB8AC3E}">
        <p14:creationId xmlns:p14="http://schemas.microsoft.com/office/powerpoint/2010/main" val="454720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20</a:t>
            </a:fld>
            <a:endParaRPr lang="en-GB"/>
          </a:p>
        </p:txBody>
      </p:sp>
    </p:spTree>
    <p:extLst>
      <p:ext uri="{BB962C8B-B14F-4D97-AF65-F5344CB8AC3E}">
        <p14:creationId xmlns:p14="http://schemas.microsoft.com/office/powerpoint/2010/main" val="253076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solidFill>
                  <a:schemeClr val="accent2"/>
                </a:solidFill>
              </a:rPr>
              <a:t>Compare</a:t>
            </a:r>
            <a:r>
              <a:rPr lang="en-US" b="1" baseline="0" dirty="0" smtClean="0">
                <a:solidFill>
                  <a:schemeClr val="accent2"/>
                </a:solidFill>
              </a:rPr>
              <a:t> and contrast the three habitats:</a:t>
            </a:r>
          </a:p>
          <a:p>
            <a:pPr marL="171450" indent="-171450">
              <a:buFontTx/>
              <a:buChar char="-"/>
            </a:pPr>
            <a:r>
              <a:rPr lang="en-US" baseline="0" dirty="0" smtClean="0">
                <a:solidFill>
                  <a:schemeClr val="accent2"/>
                </a:solidFill>
              </a:rPr>
              <a:t>Rainforests and deserts can both be very hot but rainforests are also humid with lots of water in the air. Deserts are always a dry heat, not humid. In rainforests it stays warm, deserts can be cold at night.</a:t>
            </a:r>
          </a:p>
          <a:p>
            <a:pPr marL="171450" indent="-171450">
              <a:buFontTx/>
              <a:buChar char="-"/>
            </a:pPr>
            <a:r>
              <a:rPr lang="en-US" baseline="0" dirty="0" smtClean="0">
                <a:solidFill>
                  <a:schemeClr val="accent2"/>
                </a:solidFill>
              </a:rPr>
              <a:t>Both mountain and desert plants can have succulent fleshy leaves to store water as both habitats can be dry and plants in both habitats can be slow growing. Rainforest plants grow quickly.</a:t>
            </a:r>
            <a:endParaRPr lang="en-US"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21</a:t>
            </a:fld>
            <a:endParaRPr lang="en-GB"/>
          </a:p>
        </p:txBody>
      </p:sp>
    </p:spTree>
    <p:extLst>
      <p:ext uri="{BB962C8B-B14F-4D97-AF65-F5344CB8AC3E}">
        <p14:creationId xmlns:p14="http://schemas.microsoft.com/office/powerpoint/2010/main" val="4254298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Options </a:t>
            </a:r>
            <a:r>
              <a:rPr lang="en-US" dirty="0" smtClean="0">
                <a:solidFill>
                  <a:srgbClr val="FF0000"/>
                </a:solidFill>
              </a:rPr>
              <a:t>to add </a:t>
            </a:r>
            <a:r>
              <a:rPr lang="en-US" dirty="0" smtClean="0">
                <a:solidFill>
                  <a:srgbClr val="FF0000"/>
                </a:solidFill>
              </a:rPr>
              <a:t>additional </a:t>
            </a:r>
            <a:r>
              <a:rPr lang="en-US" baseline="0" dirty="0" smtClean="0">
                <a:solidFill>
                  <a:srgbClr val="FF0000"/>
                </a:solidFill>
              </a:rPr>
              <a:t>sorting </a:t>
            </a:r>
            <a:r>
              <a:rPr lang="en-US" baseline="0" dirty="0" smtClean="0">
                <a:solidFill>
                  <a:srgbClr val="FF0000"/>
                </a:solidFill>
              </a:rPr>
              <a:t>of the cards </a:t>
            </a:r>
            <a:r>
              <a:rPr lang="en-US" baseline="0" dirty="0" smtClean="0">
                <a:solidFill>
                  <a:srgbClr val="FF0000"/>
                </a:solidFill>
              </a:rPr>
              <a:t>into other groupings either specified or that the children come up with.</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937AD2FB-8868-4C2B-A637-2D505C7F85D4}" type="slidenum">
              <a:rPr lang="en-GB" smtClean="0"/>
              <a:t>22</a:t>
            </a:fld>
            <a:endParaRPr lang="en-GB"/>
          </a:p>
        </p:txBody>
      </p:sp>
    </p:spTree>
    <p:extLst>
      <p:ext uri="{BB962C8B-B14F-4D97-AF65-F5344CB8AC3E}">
        <p14:creationId xmlns:p14="http://schemas.microsoft.com/office/powerpoint/2010/main" val="977028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23</a:t>
            </a:fld>
            <a:endParaRPr lang="en-GB"/>
          </a:p>
        </p:txBody>
      </p:sp>
    </p:spTree>
    <p:extLst>
      <p:ext uri="{BB962C8B-B14F-4D97-AF65-F5344CB8AC3E}">
        <p14:creationId xmlns:p14="http://schemas.microsoft.com/office/powerpoint/2010/main" val="205194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24</a:t>
            </a:fld>
            <a:endParaRPr lang="en-GB"/>
          </a:p>
        </p:txBody>
      </p:sp>
    </p:spTree>
    <p:extLst>
      <p:ext uri="{BB962C8B-B14F-4D97-AF65-F5344CB8AC3E}">
        <p14:creationId xmlns:p14="http://schemas.microsoft.com/office/powerpoint/2010/main" val="237951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Futura Bk BT" panose="020B0502020204020303" pitchFamily="34" charset="0"/>
              </a:rPr>
              <a:t>Today we are going to find out about some of the amazing adaptations that plants have evolved to be able to cope with the conditions where they grow. Cambridge Botanic</a:t>
            </a:r>
            <a:r>
              <a:rPr lang="en-US" sz="1200" baseline="0" dirty="0" smtClean="0">
                <a:latin typeface="Futura Bk BT" panose="020B0502020204020303" pitchFamily="34" charset="0"/>
              </a:rPr>
              <a:t> Garden grows plants from all around the world but here we are focusing on plants that grow in some of the most extreme conditions which we grow in our glasshouses. We are focusing on plants: the mountains glasshouse, the rainforest glasshouse and the desert glasshouse.</a:t>
            </a:r>
            <a:endParaRPr lang="en-GB"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3</a:t>
            </a:fld>
            <a:endParaRPr lang="en-GB"/>
          </a:p>
        </p:txBody>
      </p:sp>
    </p:spTree>
    <p:extLst>
      <p:ext uri="{BB962C8B-B14F-4D97-AF65-F5344CB8AC3E}">
        <p14:creationId xmlns:p14="http://schemas.microsoft.com/office/powerpoint/2010/main" val="354391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you’re on top of a mountain, what might it feel like? What might the conditions be like? What would you need to take with you to survive?</a:t>
            </a:r>
          </a:p>
          <a:p>
            <a:r>
              <a:rPr lang="en-US" baseline="0" dirty="0" smtClean="0"/>
              <a:t>It can be very cold up high on a mountain, there might even be ice or snow! This means there isn’t much water for plants to suck up through their roots because its all frozen!</a:t>
            </a:r>
          </a:p>
          <a:p>
            <a:r>
              <a:rPr lang="en-US" baseline="0" dirty="0" smtClean="0"/>
              <a:t>Often there isn’t much soil high up on a mountain as its mostly rock and its steep so soil doesn’t accumulate. That means there’s not much soil for plants to grow in, some mountain plants are able to grow in tiny cracks in the rock.</a:t>
            </a:r>
          </a:p>
          <a:p>
            <a:r>
              <a:rPr lang="en-US" baseline="0" dirty="0" smtClean="0"/>
              <a:t>Up high on a mountain the sun can be very strong with high levels of </a:t>
            </a:r>
            <a:r>
              <a:rPr lang="en-US" baseline="0" dirty="0" err="1" smtClean="0"/>
              <a:t>ulra</a:t>
            </a:r>
            <a:r>
              <a:rPr lang="en-US" baseline="0" dirty="0" smtClean="0"/>
              <a:t>-violet light, even when its cold. Plants are in danger of being sunburnt!</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4</a:t>
            </a:fld>
            <a:endParaRPr lang="en-GB"/>
          </a:p>
        </p:txBody>
      </p:sp>
    </p:spTree>
    <p:extLst>
      <p:ext uri="{BB962C8B-B14F-4D97-AF65-F5344CB8AC3E}">
        <p14:creationId xmlns:p14="http://schemas.microsoft.com/office/powerpoint/2010/main" val="2647765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of mountain</a:t>
            </a:r>
            <a:r>
              <a:rPr lang="en-US" baseline="0" dirty="0" smtClean="0"/>
              <a:t> plants to help them to live successfully in these conditions:</a:t>
            </a:r>
          </a:p>
          <a:p>
            <a:endParaRPr lang="en-US" baseline="0" dirty="0" smtClean="0"/>
          </a:p>
          <a:p>
            <a:r>
              <a:rPr lang="en-US" baseline="0" dirty="0" smtClean="0"/>
              <a:t>Slow growing, most only actively grow during the Spring/Summer because of the harsh conditions and low temperatures at other times of year.</a:t>
            </a:r>
          </a:p>
          <a:p>
            <a:pPr marL="0" indent="0">
              <a:buNone/>
            </a:pPr>
            <a:r>
              <a:rPr lang="en-US" dirty="0" smtClean="0">
                <a:solidFill>
                  <a:srgbClr val="0070C0"/>
                </a:solidFill>
              </a:rPr>
              <a:t>A</a:t>
            </a:r>
            <a:r>
              <a:rPr lang="en-US" baseline="0" dirty="0" smtClean="0">
                <a:solidFill>
                  <a:srgbClr val="0070C0"/>
                </a:solidFill>
              </a:rPr>
              <a:t> t</a:t>
            </a:r>
            <a:r>
              <a:rPr lang="en-US" dirty="0" smtClean="0">
                <a:solidFill>
                  <a:srgbClr val="0070C0"/>
                </a:solidFill>
              </a:rPr>
              <a:t>ypical</a:t>
            </a:r>
            <a:r>
              <a:rPr lang="en-US" baseline="0" dirty="0" smtClean="0">
                <a:solidFill>
                  <a:srgbClr val="0070C0"/>
                </a:solidFill>
              </a:rPr>
              <a:t> mountain plant has a s</a:t>
            </a:r>
            <a:r>
              <a:rPr lang="en-US" dirty="0" smtClean="0">
                <a:solidFill>
                  <a:srgbClr val="0070C0"/>
                </a:solidFill>
              </a:rPr>
              <a:t>trong, low growing shape to withstand the weight of snow and avoid the wind. No one branch sticks</a:t>
            </a:r>
            <a:r>
              <a:rPr lang="en-US" baseline="0" dirty="0" smtClean="0">
                <a:solidFill>
                  <a:srgbClr val="0070C0"/>
                </a:solidFill>
              </a:rPr>
              <a:t> out above the rest.</a:t>
            </a:r>
            <a:endParaRPr lang="en-US" dirty="0" smtClean="0">
              <a:solidFill>
                <a:srgbClr val="0070C0"/>
              </a:solidFill>
            </a:endParaRPr>
          </a:p>
          <a:p>
            <a:pPr marL="0" indent="0">
              <a:buNone/>
            </a:pPr>
            <a:r>
              <a:rPr lang="en-US" dirty="0" smtClean="0">
                <a:solidFill>
                  <a:srgbClr val="0070C0"/>
                </a:solidFill>
              </a:rPr>
              <a:t>Succulent leaves store water – plants can’t take</a:t>
            </a:r>
            <a:r>
              <a:rPr lang="en-US" baseline="0" dirty="0" smtClean="0">
                <a:solidFill>
                  <a:srgbClr val="0070C0"/>
                </a:solidFill>
              </a:rPr>
              <a:t> up water through their roots if its frozen as ice/snow so for part of the year there isn’t much available water. Because the soils are thin and rocky, what water there is, for example when the snow melts, runs off quickly.</a:t>
            </a:r>
          </a:p>
          <a:p>
            <a:pPr marL="0" indent="0">
              <a:buNone/>
            </a:pPr>
            <a:r>
              <a:rPr lang="en-US" baseline="0" dirty="0" smtClean="0">
                <a:solidFill>
                  <a:srgbClr val="0070C0"/>
                </a:solidFill>
              </a:rPr>
              <a:t>Hairy leaves also help to reduce the amount of water lost through the leaf, if its windy then leaves are prone to drying out much more quickly (think drying washing on a washing line!) and hairs slow this down by ‘trapping’ the water.</a:t>
            </a:r>
            <a:endParaRPr lang="en-US" dirty="0" smtClean="0">
              <a:solidFill>
                <a:srgbClr val="0070C0"/>
              </a:solidFill>
            </a:endParaRPr>
          </a:p>
          <a:p>
            <a:pPr marL="0" indent="0">
              <a:buNone/>
            </a:pPr>
            <a:r>
              <a:rPr lang="en-US" dirty="0" smtClean="0">
                <a:solidFill>
                  <a:srgbClr val="0070C0"/>
                </a:solidFill>
              </a:rPr>
              <a:t>Hairy and silver leaves protect against the</a:t>
            </a:r>
            <a:r>
              <a:rPr lang="en-US" baseline="0" dirty="0" smtClean="0">
                <a:solidFill>
                  <a:srgbClr val="0070C0"/>
                </a:solidFill>
              </a:rPr>
              <a:t> sun and damaging UV rays. They help reflect it.</a:t>
            </a:r>
            <a:endParaRPr lang="en-US" dirty="0" smtClean="0">
              <a:solidFill>
                <a:srgbClr val="0070C0"/>
              </a:solidFill>
            </a:endParaRPr>
          </a:p>
          <a:p>
            <a:pPr marL="0" indent="0">
              <a:buNone/>
            </a:pPr>
            <a:r>
              <a:rPr lang="en-US" dirty="0" smtClean="0">
                <a:solidFill>
                  <a:srgbClr val="0070C0"/>
                </a:solidFill>
              </a:rPr>
              <a:t>Tough roots are needed to grow in cracks between rocks and in limited soil.</a:t>
            </a:r>
          </a:p>
          <a:p>
            <a:pPr marL="0" indent="0">
              <a:buNone/>
            </a:pPr>
            <a:r>
              <a:rPr lang="en-US" dirty="0" smtClean="0">
                <a:solidFill>
                  <a:srgbClr val="0070C0"/>
                </a:solidFill>
              </a:rPr>
              <a:t>Life</a:t>
            </a:r>
            <a:r>
              <a:rPr lang="en-US" baseline="0" dirty="0" smtClean="0">
                <a:solidFill>
                  <a:srgbClr val="0070C0"/>
                </a:solidFill>
              </a:rPr>
              <a:t> cycle of some mountain plants is to live</a:t>
            </a:r>
            <a:r>
              <a:rPr lang="en-US" dirty="0" smtClean="0">
                <a:solidFill>
                  <a:srgbClr val="0070C0"/>
                </a:solidFill>
              </a:rPr>
              <a:t> underground as a bulb overwinter,</a:t>
            </a:r>
            <a:r>
              <a:rPr lang="en-US" baseline="0" dirty="0" smtClean="0">
                <a:solidFill>
                  <a:srgbClr val="0070C0"/>
                </a:solidFill>
              </a:rPr>
              <a:t> starting to grow in the spring when conditions are better.</a:t>
            </a:r>
            <a:endParaRPr lang="en-US"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Some</a:t>
            </a:r>
            <a:r>
              <a:rPr lang="en-US" baseline="0" dirty="0" smtClean="0">
                <a:solidFill>
                  <a:srgbClr val="0070C0"/>
                </a:solidFill>
              </a:rPr>
              <a:t> mountain plants in extreme environments can produce their own a</a:t>
            </a:r>
            <a:r>
              <a:rPr lang="en-US" dirty="0" smtClean="0">
                <a:solidFill>
                  <a:srgbClr val="0070C0"/>
                </a:solidFill>
              </a:rPr>
              <a:t>nti-freeze to stop leaves freezing solid too</a:t>
            </a:r>
            <a:r>
              <a:rPr lang="en-US" dirty="0" smtClean="0">
                <a:solidFill>
                  <a:srgbClr val="0070C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Left to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Cushion plant at the top of a mountain, Saxifrage leaves</a:t>
            </a:r>
            <a:endParaRPr lang="en-US" dirty="0" smtClean="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5</a:t>
            </a:fld>
            <a:endParaRPr lang="en-GB"/>
          </a:p>
        </p:txBody>
      </p:sp>
    </p:spTree>
    <p:extLst>
      <p:ext uri="{BB962C8B-B14F-4D97-AF65-F5344CB8AC3E}">
        <p14:creationId xmlns:p14="http://schemas.microsoft.com/office/powerpoint/2010/main" val="110902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of mountain</a:t>
            </a:r>
            <a:r>
              <a:rPr lang="en-US" baseline="0" dirty="0" smtClean="0"/>
              <a:t> plants to help them to live successfully in these conditions:</a:t>
            </a:r>
          </a:p>
          <a:p>
            <a:pPr marL="0" indent="0">
              <a:buNone/>
            </a:pPr>
            <a:r>
              <a:rPr lang="en-US" dirty="0" smtClean="0">
                <a:solidFill>
                  <a:srgbClr val="0070C0"/>
                </a:solidFill>
              </a:rPr>
              <a:t>Strong, low growing shape to withstand snow and avoid the wind</a:t>
            </a:r>
          </a:p>
          <a:p>
            <a:pPr marL="0" indent="0">
              <a:buNone/>
            </a:pPr>
            <a:r>
              <a:rPr lang="en-US" dirty="0" smtClean="0">
                <a:solidFill>
                  <a:srgbClr val="0070C0"/>
                </a:solidFill>
              </a:rPr>
              <a:t>Anti-freeze to stop leaves freezing solid!</a:t>
            </a:r>
          </a:p>
          <a:p>
            <a:pPr marL="0" indent="0">
              <a:buNone/>
            </a:pPr>
            <a:r>
              <a:rPr lang="en-US" dirty="0" smtClean="0">
                <a:solidFill>
                  <a:srgbClr val="0070C0"/>
                </a:solidFill>
              </a:rPr>
              <a:t>Succulent leaves to store water</a:t>
            </a:r>
          </a:p>
          <a:p>
            <a:pPr marL="0" indent="0">
              <a:buNone/>
            </a:pPr>
            <a:r>
              <a:rPr lang="en-US" dirty="0" smtClean="0">
                <a:solidFill>
                  <a:srgbClr val="0070C0"/>
                </a:solidFill>
              </a:rPr>
              <a:t>Hairy silver leaves to protect from the sun</a:t>
            </a:r>
          </a:p>
          <a:p>
            <a:pPr marL="0" indent="0">
              <a:buNone/>
            </a:pPr>
            <a:r>
              <a:rPr lang="en-US" dirty="0" smtClean="0">
                <a:solidFill>
                  <a:srgbClr val="0070C0"/>
                </a:solidFill>
              </a:rPr>
              <a:t>Tough roots to grow in cracks between rocks</a:t>
            </a:r>
          </a:p>
          <a:p>
            <a:pPr marL="0" indent="0">
              <a:buNone/>
            </a:pPr>
            <a:r>
              <a:rPr lang="en-US" dirty="0" smtClean="0">
                <a:solidFill>
                  <a:srgbClr val="0070C0"/>
                </a:solidFill>
              </a:rPr>
              <a:t>Live underground as a bulb</a:t>
            </a:r>
          </a:p>
          <a:p>
            <a:endParaRPr lang="en-US" dirty="0" smtClean="0"/>
          </a:p>
          <a:p>
            <a:r>
              <a:rPr lang="en-US" dirty="0" smtClean="0"/>
              <a:t>Left to right:</a:t>
            </a:r>
          </a:p>
          <a:p>
            <a:r>
              <a:rPr lang="en-US" dirty="0" smtClean="0"/>
              <a:t>Tulip flowers,</a:t>
            </a:r>
            <a:r>
              <a:rPr lang="en-US" baseline="0" dirty="0" smtClean="0"/>
              <a:t> Cyclamen flowers</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6</a:t>
            </a:fld>
            <a:endParaRPr lang="en-GB"/>
          </a:p>
        </p:txBody>
      </p:sp>
    </p:spTree>
    <p:extLst>
      <p:ext uri="{BB962C8B-B14F-4D97-AF65-F5344CB8AC3E}">
        <p14:creationId xmlns:p14="http://schemas.microsoft.com/office/powerpoint/2010/main" val="419093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to right:</a:t>
            </a:r>
          </a:p>
          <a:p>
            <a:r>
              <a:rPr lang="en-US" dirty="0" smtClean="0"/>
              <a:t>Chalk</a:t>
            </a:r>
            <a:r>
              <a:rPr lang="en-US" baseline="0" dirty="0" smtClean="0"/>
              <a:t> lettuce leaves, White lambs ear leaves</a:t>
            </a:r>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7</a:t>
            </a:fld>
            <a:endParaRPr lang="en-GB"/>
          </a:p>
        </p:txBody>
      </p:sp>
    </p:spTree>
    <p:extLst>
      <p:ext uri="{BB962C8B-B14F-4D97-AF65-F5344CB8AC3E}">
        <p14:creationId xmlns:p14="http://schemas.microsoft.com/office/powerpoint/2010/main" val="392860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Imagine you’re in a rainforest, what might it feel like? What might the conditions be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photo is of part of the Tropical Rainforest glasshouse at Cambridge Botanic Garden. How would you describe what you can see?</a:t>
            </a:r>
            <a:endParaRPr lang="en-GB" dirty="0" smtClean="0"/>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8</a:t>
            </a:fld>
            <a:endParaRPr lang="en-GB"/>
          </a:p>
        </p:txBody>
      </p:sp>
    </p:spTree>
    <p:extLst>
      <p:ext uri="{BB962C8B-B14F-4D97-AF65-F5344CB8AC3E}">
        <p14:creationId xmlns:p14="http://schemas.microsoft.com/office/powerpoint/2010/main" val="376152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Features of rainforest</a:t>
            </a:r>
            <a:r>
              <a:rPr lang="en-US" baseline="0" dirty="0" smtClean="0"/>
              <a:t> plants to help them to live successfully in these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Big leaves to capture light</a:t>
            </a:r>
          </a:p>
          <a:p>
            <a:pPr marL="0" indent="0">
              <a:buNone/>
            </a:pPr>
            <a:r>
              <a:rPr lang="en-US" dirty="0" smtClean="0">
                <a:solidFill>
                  <a:srgbClr val="00B050"/>
                </a:solidFill>
              </a:rPr>
              <a:t>Waxy waterproof leaves with drip-tips to cope with the</a:t>
            </a:r>
            <a:r>
              <a:rPr lang="en-US" baseline="0" dirty="0" smtClean="0">
                <a:solidFill>
                  <a:srgbClr val="00B050"/>
                </a:solidFill>
              </a:rPr>
              <a:t> wet humid conditions and so they are able to shed water – if they remained waterlogged can be susceptible to algae and </a:t>
            </a:r>
            <a:r>
              <a:rPr lang="en-US" baseline="0" dirty="0" err="1" smtClean="0">
                <a:solidFill>
                  <a:srgbClr val="00B050"/>
                </a:solidFill>
              </a:rPr>
              <a:t>mould</a:t>
            </a:r>
            <a:r>
              <a:rPr lang="en-US" baseline="0" dirty="0" smtClean="0">
                <a:solidFill>
                  <a:srgbClr val="00B050"/>
                </a:solidFill>
              </a:rPr>
              <a:t> growing on the leaves and wouldn’t be able to photosynthesise.</a:t>
            </a:r>
            <a:endParaRPr lang="en-US" dirty="0" smtClean="0">
              <a:solidFill>
                <a:srgbClr val="00B050"/>
              </a:solidFill>
            </a:endParaRPr>
          </a:p>
          <a:p>
            <a:pPr marL="0" indent="0">
              <a:buNone/>
            </a:pPr>
            <a:r>
              <a:rPr lang="en-US" dirty="0" smtClean="0">
                <a:solidFill>
                  <a:srgbClr val="00B050"/>
                </a:solidFill>
              </a:rPr>
              <a:t>Rainforest</a:t>
            </a:r>
            <a:r>
              <a:rPr lang="en-US" baseline="0" dirty="0" smtClean="0">
                <a:solidFill>
                  <a:srgbClr val="00B050"/>
                </a:solidFill>
              </a:rPr>
              <a:t> plants are f</a:t>
            </a:r>
            <a:r>
              <a:rPr lang="en-US" dirty="0" smtClean="0">
                <a:solidFill>
                  <a:srgbClr val="00B050"/>
                </a:solidFill>
              </a:rPr>
              <a:t>ast growing– warm wet conditions make</a:t>
            </a:r>
            <a:r>
              <a:rPr lang="en-US" baseline="0" dirty="0" smtClean="0">
                <a:solidFill>
                  <a:srgbClr val="00B050"/>
                </a:solidFill>
              </a:rPr>
              <a:t> this possible.</a:t>
            </a:r>
          </a:p>
          <a:p>
            <a:pPr marL="0" indent="0">
              <a:buNone/>
            </a:pPr>
            <a:r>
              <a:rPr lang="en-US" baseline="0" dirty="0" smtClean="0">
                <a:solidFill>
                  <a:srgbClr val="00B050"/>
                </a:solidFill>
              </a:rPr>
              <a:t>Competition for space and light is high</a:t>
            </a:r>
          </a:p>
          <a:p>
            <a:pPr marL="0" indent="0">
              <a:buNone/>
            </a:pPr>
            <a:r>
              <a:rPr lang="en-US" dirty="0" smtClean="0">
                <a:solidFill>
                  <a:srgbClr val="00B050"/>
                </a:solidFill>
              </a:rPr>
              <a:t>Climbers and epiphytes (plants that grow on other plants) use other plants to get up high to reach the light without</a:t>
            </a:r>
            <a:r>
              <a:rPr lang="en-US" baseline="0" dirty="0" smtClean="0">
                <a:solidFill>
                  <a:srgbClr val="00B050"/>
                </a:solidFill>
              </a:rPr>
              <a:t> having to invest energy and time growing a trunk.</a:t>
            </a:r>
            <a:endParaRPr lang="en-GB" dirty="0" smtClean="0">
              <a:solidFill>
                <a:srgbClr val="00B050"/>
              </a:solidFill>
            </a:endParaRPr>
          </a:p>
          <a:p>
            <a:pPr marL="0" indent="0">
              <a:buNone/>
            </a:pPr>
            <a:r>
              <a:rPr lang="en-US" dirty="0" smtClean="0">
                <a:solidFill>
                  <a:srgbClr val="00B050"/>
                </a:solidFill>
              </a:rPr>
              <a:t>Buttress roots provide stability for trees in thin rainforest soils</a:t>
            </a:r>
            <a:r>
              <a:rPr lang="en-US" baseline="0" dirty="0" smtClean="0">
                <a:solidFill>
                  <a:srgbClr val="00B050"/>
                </a:solidFill>
              </a:rPr>
              <a:t> and provide a greater surface area to take up nutrients from the soil – rainforest soils are typically low in nutrients.</a:t>
            </a:r>
            <a:endParaRPr lang="en-US" dirty="0" smtClean="0">
              <a:solidFill>
                <a:srgbClr val="00B050"/>
              </a:solidFill>
            </a:endParaRPr>
          </a:p>
          <a:p>
            <a:pPr marL="0" indent="0">
              <a:buNone/>
            </a:pPr>
            <a:r>
              <a:rPr lang="en-US" dirty="0" smtClean="0">
                <a:solidFill>
                  <a:srgbClr val="00B050"/>
                </a:solidFill>
              </a:rPr>
              <a:t>Some</a:t>
            </a:r>
            <a:r>
              <a:rPr lang="en-US" baseline="0" dirty="0" smtClean="0">
                <a:solidFill>
                  <a:srgbClr val="00B050"/>
                </a:solidFill>
              </a:rPr>
              <a:t> plants, such as bananas, have t</a:t>
            </a:r>
            <a:r>
              <a:rPr lang="en-US" dirty="0" smtClean="0">
                <a:solidFill>
                  <a:srgbClr val="00B050"/>
                </a:solidFill>
              </a:rPr>
              <a:t>ough leaves designed</a:t>
            </a:r>
            <a:r>
              <a:rPr lang="en-US" baseline="0" dirty="0" smtClean="0">
                <a:solidFill>
                  <a:srgbClr val="00B050"/>
                </a:solidFill>
              </a:rPr>
              <a:t> </a:t>
            </a:r>
            <a:r>
              <a:rPr lang="en-US" dirty="0" smtClean="0">
                <a:solidFill>
                  <a:srgbClr val="00B050"/>
                </a:solidFill>
              </a:rPr>
              <a:t>to tear in storms to prevent</a:t>
            </a:r>
            <a:r>
              <a:rPr lang="en-US" baseline="0" dirty="0" smtClean="0">
                <a:solidFill>
                  <a:srgbClr val="00B050"/>
                </a:solidFill>
              </a:rPr>
              <a:t> the leaf being pulled off the plant.</a:t>
            </a:r>
            <a:endParaRPr lang="en-US" dirty="0" smtClean="0">
              <a:solidFill>
                <a:srgbClr val="00B050"/>
              </a:solidFill>
            </a:endParaRPr>
          </a:p>
          <a:p>
            <a:pPr marL="0" indent="0">
              <a:buNone/>
            </a:pPr>
            <a:r>
              <a:rPr lang="en-US" dirty="0" smtClean="0">
                <a:solidFill>
                  <a:srgbClr val="00B050"/>
                </a:solidFill>
              </a:rPr>
              <a:t>Plants</a:t>
            </a:r>
            <a:r>
              <a:rPr lang="en-US" baseline="0" dirty="0" smtClean="0">
                <a:solidFill>
                  <a:srgbClr val="00B050"/>
                </a:solidFill>
              </a:rPr>
              <a:t> growing in the understorey and on the forest floor of the rainforest are able to cope with dense</a:t>
            </a:r>
            <a:r>
              <a:rPr lang="en-US" dirty="0" smtClean="0">
                <a:solidFill>
                  <a:srgbClr val="00B050"/>
                </a:solidFill>
              </a:rPr>
              <a:t> shade – some use special</a:t>
            </a:r>
            <a:r>
              <a:rPr lang="en-US" baseline="0" dirty="0" smtClean="0">
                <a:solidFill>
                  <a:srgbClr val="00B050"/>
                </a:solidFill>
              </a:rPr>
              <a:t> pigments in their leaves to reflect light back through the leaf</a:t>
            </a:r>
            <a:r>
              <a:rPr lang="en-US" dirty="0" smtClean="0">
                <a:solidFill>
                  <a:srgbClr val="00B050"/>
                </a:solidFill>
              </a:rPr>
              <a:t>-</a:t>
            </a:r>
            <a:r>
              <a:rPr lang="en-US" baseline="0" dirty="0" smtClean="0">
                <a:solidFill>
                  <a:srgbClr val="00B050"/>
                </a:solidFill>
              </a:rPr>
              <a:t> only 2% of the light available at the highest canopy level of the rainforest reaches the forest floor</a:t>
            </a:r>
            <a:r>
              <a:rPr lang="en-US" baseline="0" dirty="0" smtClean="0">
                <a:solidFill>
                  <a:srgbClr val="00B050"/>
                </a:solidFill>
              </a:rPr>
              <a:t>.</a:t>
            </a:r>
          </a:p>
          <a:p>
            <a:pPr marL="0" indent="0">
              <a:buNone/>
            </a:pPr>
            <a:endParaRPr lang="en-US" baseline="0" dirty="0" smtClean="0">
              <a:solidFill>
                <a:srgbClr val="00B050"/>
              </a:solidFill>
            </a:endParaRPr>
          </a:p>
          <a:p>
            <a:pPr marL="0" indent="0">
              <a:buNone/>
            </a:pPr>
            <a:r>
              <a:rPr lang="en-US" baseline="0" dirty="0" smtClean="0">
                <a:solidFill>
                  <a:srgbClr val="00B050"/>
                </a:solidFill>
              </a:rPr>
              <a:t>Left to right:</a:t>
            </a:r>
          </a:p>
          <a:p>
            <a:pPr marL="0" indent="0">
              <a:buNone/>
            </a:pPr>
            <a:r>
              <a:rPr lang="en-US" baseline="0" dirty="0" smtClean="0">
                <a:solidFill>
                  <a:srgbClr val="00B050"/>
                </a:solidFill>
              </a:rPr>
              <a:t>Giant taro leaf, Passionflower vine flower</a:t>
            </a:r>
            <a:endParaRPr lang="en-US" dirty="0" smtClean="0">
              <a:solidFill>
                <a:srgbClr val="00B050"/>
              </a:solidFill>
            </a:endParaRPr>
          </a:p>
          <a:p>
            <a:endParaRPr lang="en-GB" dirty="0"/>
          </a:p>
        </p:txBody>
      </p:sp>
      <p:sp>
        <p:nvSpPr>
          <p:cNvPr id="4" name="Slide Number Placeholder 3"/>
          <p:cNvSpPr>
            <a:spLocks noGrp="1"/>
          </p:cNvSpPr>
          <p:nvPr>
            <p:ph type="sldNum" sz="quarter" idx="10"/>
          </p:nvPr>
        </p:nvSpPr>
        <p:spPr/>
        <p:txBody>
          <a:bodyPr/>
          <a:lstStyle/>
          <a:p>
            <a:fld id="{937AD2FB-8868-4C2B-A637-2D505C7F85D4}" type="slidenum">
              <a:rPr lang="en-GB" smtClean="0"/>
              <a:t>9</a:t>
            </a:fld>
            <a:endParaRPr lang="en-GB"/>
          </a:p>
        </p:txBody>
      </p:sp>
    </p:spTree>
    <p:extLst>
      <p:ext uri="{BB962C8B-B14F-4D97-AF65-F5344CB8AC3E}">
        <p14:creationId xmlns:p14="http://schemas.microsoft.com/office/powerpoint/2010/main" val="335073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42087733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210533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303305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78010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30294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382121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202285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14451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822213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225697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ECC9E5F-7423-48EB-ABC4-351788FEE940}" type="datetimeFigureOut">
              <a:rPr lang="en-GB" smtClean="0"/>
              <a:t>28/10/2020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8D92D-930D-4EB7-8279-38A287BB1B6E}" type="slidenum">
              <a:rPr lang="en-GB" smtClean="0"/>
              <a:t>‹#›</a:t>
            </a:fld>
            <a:endParaRPr lang="en-GB"/>
          </a:p>
        </p:txBody>
      </p:sp>
    </p:spTree>
    <p:extLst>
      <p:ext uri="{BB962C8B-B14F-4D97-AF65-F5344CB8AC3E}">
        <p14:creationId xmlns:p14="http://schemas.microsoft.com/office/powerpoint/2010/main" val="156958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374469" y="391886"/>
            <a:ext cx="11425645" cy="619179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149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b="1" dirty="0" smtClean="0">
                <a:solidFill>
                  <a:srgbClr val="00B050"/>
                </a:solidFill>
                <a:latin typeface="Futura Bk BT" panose="020B0502020204020303" pitchFamily="34" charset="0"/>
              </a:rPr>
              <a:t>Amazing Adaptations</a:t>
            </a:r>
            <a:endParaRPr lang="en-GB" b="1" dirty="0">
              <a:solidFill>
                <a:srgbClr val="00B05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1573" y="5429128"/>
            <a:ext cx="4455846" cy="899481"/>
          </a:xfrm>
          <a:prstGeom prst="rect">
            <a:avLst/>
          </a:prstGeom>
        </p:spPr>
      </p:pic>
    </p:spTree>
    <p:extLst>
      <p:ext uri="{BB962C8B-B14F-4D97-AF65-F5344CB8AC3E}">
        <p14:creationId xmlns:p14="http://schemas.microsoft.com/office/powerpoint/2010/main" val="630304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rgbClr val="00B050"/>
                </a:solidFill>
                <a:latin typeface="Futura Bk BT" panose="020B0502020204020303" pitchFamily="34" charset="0"/>
              </a:rPr>
              <a:t>rainforest</a:t>
            </a:r>
            <a:endParaRPr lang="en-GB" sz="3200" b="1" dirty="0">
              <a:solidFill>
                <a:srgbClr val="00B050"/>
              </a:solidFill>
              <a:latin typeface="Futura Bk BT" panose="020B05020202040203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60" y="1648179"/>
            <a:ext cx="5421540" cy="4593720"/>
          </a:xfrm>
          <a:prstGeom prst="rect">
            <a:avLst/>
          </a:prstGeom>
          <a:ln w="317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568" y="3515131"/>
            <a:ext cx="3938664" cy="2726768"/>
          </a:xfrm>
          <a:prstGeom prst="rect">
            <a:avLst/>
          </a:prstGeom>
          <a:ln w="3175">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5568" y="640756"/>
            <a:ext cx="3938664" cy="2624704"/>
          </a:xfrm>
          <a:prstGeom prst="rect">
            <a:avLst/>
          </a:prstGeom>
          <a:ln w="3175">
            <a:solidFill>
              <a:schemeClr val="tx1"/>
            </a:solidFill>
          </a:ln>
        </p:spPr>
      </p:pic>
    </p:spTree>
    <p:extLst>
      <p:ext uri="{BB962C8B-B14F-4D97-AF65-F5344CB8AC3E}">
        <p14:creationId xmlns:p14="http://schemas.microsoft.com/office/powerpoint/2010/main" val="3896138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rgbClr val="00B050"/>
                </a:solidFill>
                <a:latin typeface="Futura Bk BT" panose="020B0502020204020303" pitchFamily="34" charset="0"/>
              </a:rPr>
              <a:t>rainforest</a:t>
            </a:r>
            <a:endParaRPr lang="en-GB" sz="3200" b="1" dirty="0">
              <a:solidFill>
                <a:srgbClr val="00B050"/>
              </a:solidFill>
              <a:latin typeface="Futura Bk BT" panose="020B05020202040203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976" y="818217"/>
            <a:ext cx="4372030" cy="5465038"/>
          </a:xfrm>
          <a:prstGeom prst="rect">
            <a:avLst/>
          </a:prstGeom>
          <a:ln w="3175">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01" y="1657212"/>
            <a:ext cx="3087381" cy="4626043"/>
          </a:xfrm>
          <a:prstGeom prst="rect">
            <a:avLst/>
          </a:prstGeom>
          <a:ln w="3175">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2013" y="3671248"/>
            <a:ext cx="2816732" cy="2612007"/>
          </a:xfrm>
          <a:prstGeom prst="rect">
            <a:avLst/>
          </a:prstGeom>
          <a:ln w="3175">
            <a:solidFill>
              <a:schemeClr val="tx1"/>
            </a:solidFill>
          </a:ln>
        </p:spPr>
      </p:pic>
    </p:spTree>
    <p:extLst>
      <p:ext uri="{BB962C8B-B14F-4D97-AF65-F5344CB8AC3E}">
        <p14:creationId xmlns:p14="http://schemas.microsoft.com/office/powerpoint/2010/main" val="1426190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chemeClr val="accent2"/>
                </a:solidFill>
                <a:latin typeface="Futura Bk BT" panose="020B0502020204020303" pitchFamily="34" charset="0"/>
              </a:rPr>
              <a:t>desert: what might it be like?</a:t>
            </a:r>
            <a:endParaRPr lang="en-GB" sz="3200" b="1" dirty="0">
              <a:solidFill>
                <a:schemeClr val="accent2"/>
              </a:solidFill>
              <a:latin typeface="Futura Bk BT" panose="020B05020202040203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00" r="617"/>
          <a:stretch/>
        </p:blipFill>
        <p:spPr>
          <a:xfrm>
            <a:off x="570314" y="1691362"/>
            <a:ext cx="6984000" cy="4669030"/>
          </a:xfrm>
          <a:prstGeom prst="rect">
            <a:avLst/>
          </a:prstGeom>
          <a:ln w="3175">
            <a:solidFill>
              <a:schemeClr val="tx1"/>
            </a:solidFill>
          </a:ln>
        </p:spPr>
      </p:pic>
      <p:sp>
        <p:nvSpPr>
          <p:cNvPr id="6" name="Content Placeholder 6"/>
          <p:cNvSpPr>
            <a:spLocks noGrp="1"/>
          </p:cNvSpPr>
          <p:nvPr>
            <p:ph idx="1"/>
          </p:nvPr>
        </p:nvSpPr>
        <p:spPr>
          <a:xfrm>
            <a:off x="7683691" y="1694317"/>
            <a:ext cx="3967337" cy="4666075"/>
          </a:xfrm>
        </p:spPr>
        <p:txBody>
          <a:bodyPr/>
          <a:lstStyle/>
          <a:p>
            <a:r>
              <a:rPr lang="en-US" dirty="0" smtClean="0">
                <a:solidFill>
                  <a:schemeClr val="accent2"/>
                </a:solidFill>
              </a:rPr>
              <a:t>Dry and arid, hardly any rain</a:t>
            </a:r>
          </a:p>
          <a:p>
            <a:pPr marL="0" indent="0">
              <a:buNone/>
            </a:pPr>
            <a:endParaRPr lang="en-US" sz="1200" dirty="0">
              <a:solidFill>
                <a:schemeClr val="accent2"/>
              </a:solidFill>
            </a:endParaRPr>
          </a:p>
          <a:p>
            <a:r>
              <a:rPr lang="en-US" dirty="0" smtClean="0">
                <a:solidFill>
                  <a:schemeClr val="accent2"/>
                </a:solidFill>
              </a:rPr>
              <a:t>Hot during the day and cold at night</a:t>
            </a:r>
          </a:p>
          <a:p>
            <a:pPr marL="0" indent="0">
              <a:buNone/>
            </a:pPr>
            <a:endParaRPr lang="en-US" sz="1200" dirty="0">
              <a:solidFill>
                <a:schemeClr val="accent2"/>
              </a:solidFill>
            </a:endParaRPr>
          </a:p>
          <a:p>
            <a:r>
              <a:rPr lang="en-US" dirty="0" smtClean="0">
                <a:solidFill>
                  <a:schemeClr val="accent2"/>
                </a:solidFill>
              </a:rPr>
              <a:t>Strong sunlight</a:t>
            </a:r>
          </a:p>
          <a:p>
            <a:pPr marL="0" indent="0">
              <a:buNone/>
            </a:pPr>
            <a:endParaRPr lang="en-US" sz="1200" dirty="0" smtClean="0">
              <a:solidFill>
                <a:schemeClr val="accent2"/>
              </a:solidFill>
            </a:endParaRPr>
          </a:p>
          <a:p>
            <a:r>
              <a:rPr lang="en-US" dirty="0" smtClean="0">
                <a:solidFill>
                  <a:schemeClr val="accent2"/>
                </a:solidFill>
              </a:rPr>
              <a:t>Sandy loose soil, dust storms</a:t>
            </a:r>
            <a:endParaRPr lang="en-US" dirty="0">
              <a:solidFill>
                <a:schemeClr val="accent2"/>
              </a:solidFill>
            </a:endParaRPr>
          </a:p>
        </p:txBody>
      </p:sp>
    </p:spTree>
    <p:extLst>
      <p:ext uri="{BB962C8B-B14F-4D97-AF65-F5344CB8AC3E}">
        <p14:creationId xmlns:p14="http://schemas.microsoft.com/office/powerpoint/2010/main" val="119558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chemeClr val="accent2"/>
                </a:solidFill>
                <a:latin typeface="Futura Bk BT" panose="020B0502020204020303" pitchFamily="34" charset="0"/>
              </a:rPr>
              <a:t>desert</a:t>
            </a:r>
            <a:endParaRPr lang="en-GB" sz="3200" b="1" dirty="0">
              <a:solidFill>
                <a:schemeClr val="accent2"/>
              </a:solidFill>
              <a:latin typeface="Futura Bk BT" panose="020B05020202040203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589"/>
          <a:stretch/>
        </p:blipFill>
        <p:spPr>
          <a:xfrm>
            <a:off x="7410214" y="1847806"/>
            <a:ext cx="4172185" cy="4594226"/>
          </a:xfrm>
          <a:prstGeom prst="rect">
            <a:avLst/>
          </a:prstGeom>
          <a:ln w="3175" cap="sq" cmpd="thickThin">
            <a:solidFill>
              <a:schemeClr val="tx1"/>
            </a:solidFill>
            <a:prstDash val="solid"/>
            <a:miter lim="800000"/>
          </a:ln>
          <a:effectLst>
            <a:innerShdw blurRad="76200">
              <a:srgbClr val="000000"/>
            </a:inn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759" y="1847806"/>
            <a:ext cx="3066147" cy="4594226"/>
          </a:xfrm>
          <a:prstGeom prst="rect">
            <a:avLst/>
          </a:prstGeom>
          <a:ln w="3175">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15" y="1847806"/>
            <a:ext cx="3066147" cy="4594226"/>
          </a:xfrm>
          <a:prstGeom prst="rect">
            <a:avLst/>
          </a:prstGeom>
          <a:ln w="3175">
            <a:solidFill>
              <a:schemeClr val="tx1"/>
            </a:solidFill>
          </a:ln>
        </p:spPr>
      </p:pic>
    </p:spTree>
    <p:extLst>
      <p:ext uri="{BB962C8B-B14F-4D97-AF65-F5344CB8AC3E}">
        <p14:creationId xmlns:p14="http://schemas.microsoft.com/office/powerpoint/2010/main" val="2606089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chemeClr val="accent2"/>
                </a:solidFill>
                <a:latin typeface="Futura Bk BT" panose="020B0502020204020303" pitchFamily="34" charset="0"/>
              </a:rPr>
              <a:t>desert</a:t>
            </a:r>
            <a:endParaRPr lang="en-GB" sz="3200" b="1" dirty="0">
              <a:solidFill>
                <a:schemeClr val="accent2"/>
              </a:solidFill>
              <a:latin typeface="Futura Bk BT" panose="020B05020202040203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28" y="2554863"/>
            <a:ext cx="5628761" cy="3751041"/>
          </a:xfrm>
          <a:prstGeom prst="rect">
            <a:avLst/>
          </a:prstGeom>
          <a:ln w="317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1348" y="1592793"/>
            <a:ext cx="3142074" cy="4713111"/>
          </a:xfrm>
          <a:prstGeom prst="rect">
            <a:avLst/>
          </a:prstGeom>
          <a:ln w="3175">
            <a:solidFill>
              <a:schemeClr val="tx1"/>
            </a:solidFill>
          </a:ln>
        </p:spPr>
      </p:pic>
    </p:spTree>
    <p:extLst>
      <p:ext uri="{BB962C8B-B14F-4D97-AF65-F5344CB8AC3E}">
        <p14:creationId xmlns:p14="http://schemas.microsoft.com/office/powerpoint/2010/main" val="3178091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chemeClr val="accent2"/>
                </a:solidFill>
                <a:latin typeface="Futura Bk BT" panose="020B0502020204020303" pitchFamily="34" charset="0"/>
              </a:rPr>
              <a:t>desert</a:t>
            </a:r>
            <a:endParaRPr lang="en-GB" sz="3200" b="1" dirty="0">
              <a:solidFill>
                <a:schemeClr val="accent2"/>
              </a:solidFill>
              <a:latin typeface="Futura Bk BT" panose="020B05020202040203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52822" y="2232379"/>
            <a:ext cx="4673600" cy="3505200"/>
          </a:xfrm>
          <a:prstGeom prst="rect">
            <a:avLst/>
          </a:prstGeom>
          <a:ln w="317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47352" y="1515331"/>
            <a:ext cx="5493083" cy="4119813"/>
          </a:xfrm>
          <a:prstGeom prst="rect">
            <a:avLst/>
          </a:prstGeom>
          <a:ln w="3175">
            <a:solidFill>
              <a:schemeClr val="tx1"/>
            </a:solidFill>
          </a:ln>
        </p:spPr>
      </p:pic>
    </p:spTree>
    <p:extLst>
      <p:ext uri="{BB962C8B-B14F-4D97-AF65-F5344CB8AC3E}">
        <p14:creationId xmlns:p14="http://schemas.microsoft.com/office/powerpoint/2010/main" val="4060403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Plant </a:t>
            </a:r>
            <a:r>
              <a:rPr lang="en-US" sz="3200" b="1" dirty="0" smtClean="0">
                <a:solidFill>
                  <a:srgbClr val="FF3300"/>
                </a:solidFill>
                <a:latin typeface="Futura Bk BT" panose="020B0502020204020303" pitchFamily="34" charset="0"/>
              </a:rPr>
              <a:t>defence</a:t>
            </a:r>
            <a:endParaRPr lang="en-GB" sz="3200" b="1" dirty="0">
              <a:solidFill>
                <a:srgbClr val="FF3300"/>
              </a:solidFill>
              <a:latin typeface="Futura Bk BT" panose="020B0502020204020303" pitchFamily="34" charset="0"/>
            </a:endParaRPr>
          </a:p>
        </p:txBody>
      </p:sp>
      <p:sp>
        <p:nvSpPr>
          <p:cNvPr id="2" name="Rectangle 1"/>
          <p:cNvSpPr/>
          <p:nvPr/>
        </p:nvSpPr>
        <p:spPr>
          <a:xfrm>
            <a:off x="571702" y="1648179"/>
            <a:ext cx="11134627" cy="3108543"/>
          </a:xfrm>
          <a:prstGeom prst="rect">
            <a:avLst/>
          </a:prstGeom>
        </p:spPr>
        <p:txBody>
          <a:bodyPr wrap="square">
            <a:spAutoFit/>
          </a:bodyPr>
          <a:lstStyle/>
          <a:p>
            <a:r>
              <a:rPr lang="en-US" sz="2800" dirty="0">
                <a:latin typeface="+mj-lt"/>
              </a:rPr>
              <a:t>Plants can’t run away from something wanting to eat them. How might a plant defend itself to stop getting munched</a:t>
            </a:r>
            <a:r>
              <a:rPr lang="en-US" sz="2800" dirty="0" smtClean="0">
                <a:latin typeface="+mj-lt"/>
              </a:rPr>
              <a:t>?</a:t>
            </a:r>
          </a:p>
          <a:p>
            <a:endParaRPr lang="en-US" sz="2800" dirty="0">
              <a:latin typeface="+mj-lt"/>
            </a:endParaRPr>
          </a:p>
          <a:p>
            <a:r>
              <a:rPr lang="en-US" sz="2800" dirty="0" smtClean="0">
                <a:latin typeface="+mj-lt"/>
              </a:rPr>
              <a:t>There are many adaptations that plants have developed to defend themselves.</a:t>
            </a:r>
          </a:p>
          <a:p>
            <a:endParaRPr lang="en-US" sz="2800" dirty="0">
              <a:latin typeface="+mj-lt"/>
            </a:endParaRPr>
          </a:p>
          <a:p>
            <a:r>
              <a:rPr lang="en-US" sz="2800" dirty="0" smtClean="0">
                <a:latin typeface="+mj-lt"/>
              </a:rPr>
              <a:t>Here are just a few different examples…</a:t>
            </a:r>
            <a:endParaRPr lang="en-US" sz="2800" dirty="0">
              <a:latin typeface="+mj-lt"/>
            </a:endParaRPr>
          </a:p>
        </p:txBody>
      </p:sp>
    </p:spTree>
    <p:extLst>
      <p:ext uri="{BB962C8B-B14F-4D97-AF65-F5344CB8AC3E}">
        <p14:creationId xmlns:p14="http://schemas.microsoft.com/office/powerpoint/2010/main" val="1447767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Plant </a:t>
            </a:r>
            <a:r>
              <a:rPr lang="en-US" sz="3200" b="1" dirty="0" smtClean="0">
                <a:solidFill>
                  <a:srgbClr val="FF3300"/>
                </a:solidFill>
                <a:latin typeface="Futura Bk BT" panose="020B0502020204020303" pitchFamily="34" charset="0"/>
              </a:rPr>
              <a:t>defence</a:t>
            </a:r>
            <a:endParaRPr lang="en-GB" sz="3200" b="1" dirty="0">
              <a:solidFill>
                <a:srgbClr val="FF3300"/>
              </a:solidFill>
              <a:latin typeface="Futura Bk BT" panose="020B05020202040203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02" y="2774341"/>
            <a:ext cx="5236449" cy="3477875"/>
          </a:xfrm>
          <a:prstGeom prst="rect">
            <a:avLst/>
          </a:prstGeom>
          <a:ln w="3175">
            <a:solidFill>
              <a:schemeClr val="tx1"/>
            </a:solidFill>
          </a:ln>
        </p:spPr>
      </p:pic>
      <p:sp>
        <p:nvSpPr>
          <p:cNvPr id="7" name="TextBox 6"/>
          <p:cNvSpPr txBox="1"/>
          <p:nvPr/>
        </p:nvSpPr>
        <p:spPr>
          <a:xfrm>
            <a:off x="6008915" y="2774341"/>
            <a:ext cx="5566787" cy="3477875"/>
          </a:xfrm>
          <a:prstGeom prst="rect">
            <a:avLst/>
          </a:prstGeom>
          <a:noFill/>
          <a:ln w="3175">
            <a:solidFill>
              <a:schemeClr val="tx1"/>
            </a:solidFill>
          </a:ln>
        </p:spPr>
        <p:txBody>
          <a:bodyPr wrap="square" rtlCol="0">
            <a:spAutoFit/>
          </a:bodyPr>
          <a:lstStyle/>
          <a:p>
            <a:r>
              <a:rPr lang="en-US" sz="2000" dirty="0" smtClean="0">
                <a:latin typeface="+mj-lt"/>
              </a:rPr>
              <a:t>The Bull’s Horn Acacia is a small tree that has a special relationship with a type of Acacia ant.</a:t>
            </a:r>
          </a:p>
          <a:p>
            <a:endParaRPr lang="en-US" sz="2000" dirty="0">
              <a:latin typeface="+mj-lt"/>
            </a:endParaRPr>
          </a:p>
          <a:p>
            <a:r>
              <a:rPr lang="en-US" sz="2000" dirty="0" smtClean="0">
                <a:latin typeface="+mj-lt"/>
              </a:rPr>
              <a:t>The ants live inside hollow thorns on the tree. The tree grows little protein nodules on its leaves that the ants can eat and also provides them with nectar.</a:t>
            </a:r>
          </a:p>
          <a:p>
            <a:endParaRPr lang="en-US" sz="2000" dirty="0">
              <a:latin typeface="+mj-lt"/>
            </a:endParaRPr>
          </a:p>
          <a:p>
            <a:r>
              <a:rPr lang="en-US" sz="2000" dirty="0" smtClean="0">
                <a:latin typeface="+mj-lt"/>
              </a:rPr>
              <a:t>In return for a home and food, the ants will ferociously protect the tree from any animals trying to eat it by giving them a painful sting. They also clear away any seedlings that try to grow too close!</a:t>
            </a:r>
            <a:endParaRPr lang="en-GB" sz="2000" dirty="0">
              <a:latin typeface="+mj-lt"/>
            </a:endParaRPr>
          </a:p>
        </p:txBody>
      </p:sp>
    </p:spTree>
    <p:extLst>
      <p:ext uri="{BB962C8B-B14F-4D97-AF65-F5344CB8AC3E}">
        <p14:creationId xmlns:p14="http://schemas.microsoft.com/office/powerpoint/2010/main" val="2117679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Plant </a:t>
            </a:r>
            <a:r>
              <a:rPr lang="en-US" sz="3200" b="1" dirty="0" smtClean="0">
                <a:solidFill>
                  <a:srgbClr val="FF3300"/>
                </a:solidFill>
                <a:latin typeface="Futura Bk BT" panose="020B0502020204020303" pitchFamily="34" charset="0"/>
              </a:rPr>
              <a:t>defence</a:t>
            </a:r>
            <a:endParaRPr lang="en-GB" sz="3200" b="1" dirty="0">
              <a:solidFill>
                <a:srgbClr val="FF3300"/>
              </a:solidFill>
              <a:latin typeface="Futura Bk BT" panose="020B05020202040203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37" y="2833635"/>
            <a:ext cx="3704480" cy="3475418"/>
          </a:xfrm>
          <a:prstGeom prst="rect">
            <a:avLst/>
          </a:prstGeom>
          <a:ln w="3175">
            <a:solidFill>
              <a:schemeClr val="tx1"/>
            </a:solidFill>
          </a:ln>
        </p:spPr>
      </p:pic>
      <p:sp>
        <p:nvSpPr>
          <p:cNvPr id="7" name="TextBox 6"/>
          <p:cNvSpPr txBox="1"/>
          <p:nvPr/>
        </p:nvSpPr>
        <p:spPr>
          <a:xfrm>
            <a:off x="4531807" y="2833635"/>
            <a:ext cx="6963507" cy="3477875"/>
          </a:xfrm>
          <a:prstGeom prst="rect">
            <a:avLst/>
          </a:prstGeom>
          <a:noFill/>
          <a:ln w="3175">
            <a:solidFill>
              <a:schemeClr val="tx1"/>
            </a:solidFill>
          </a:ln>
        </p:spPr>
        <p:txBody>
          <a:bodyPr wrap="square" rtlCol="0">
            <a:spAutoFit/>
          </a:bodyPr>
          <a:lstStyle/>
          <a:p>
            <a:r>
              <a:rPr lang="en-US" sz="2000" dirty="0" smtClean="0">
                <a:latin typeface="+mj-lt"/>
              </a:rPr>
              <a:t>This is a Living stone plant. It is made up of two fleshy leaves and hardly any stem. It grows really close to the ground and is protected from being eaten by its clever camouflage – animals pass it by thinking its an inedible rock!</a:t>
            </a:r>
          </a:p>
          <a:p>
            <a:endParaRPr lang="en-US" sz="2000" dirty="0" smtClean="0">
              <a:latin typeface="+mj-lt"/>
            </a:endParaRPr>
          </a:p>
          <a:p>
            <a:r>
              <a:rPr lang="en-US" sz="2000" dirty="0" smtClean="0">
                <a:latin typeface="+mj-lt"/>
              </a:rPr>
              <a:t>Part of the reason its so well camouflaged is because the green part of the leaf that the plant uses to catch sunlight and make its food is hidden deep inside the fleshy leaves. The top flat part of the leaf actually acts like a window and lets the light through to the green part hidden deep inside, out of sight from hungry animals!</a:t>
            </a:r>
            <a:endParaRPr lang="en-US" sz="2000" dirty="0">
              <a:latin typeface="+mj-lt"/>
            </a:endParaRPr>
          </a:p>
        </p:txBody>
      </p:sp>
    </p:spTree>
    <p:extLst>
      <p:ext uri="{BB962C8B-B14F-4D97-AF65-F5344CB8AC3E}">
        <p14:creationId xmlns:p14="http://schemas.microsoft.com/office/powerpoint/2010/main" val="1744482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Plant </a:t>
            </a:r>
            <a:r>
              <a:rPr lang="en-US" sz="3200" b="1" dirty="0" smtClean="0">
                <a:solidFill>
                  <a:srgbClr val="FF3300"/>
                </a:solidFill>
                <a:latin typeface="Futura Bk BT" panose="020B0502020204020303" pitchFamily="34" charset="0"/>
              </a:rPr>
              <a:t>defence</a:t>
            </a:r>
            <a:endParaRPr lang="en-GB" sz="3200" b="1" dirty="0">
              <a:solidFill>
                <a:srgbClr val="FF3300"/>
              </a:solidFill>
              <a:latin typeface="Futura Bk BT" panose="020B05020202040203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41" y="2491754"/>
            <a:ext cx="2526511" cy="3785652"/>
          </a:xfrm>
          <a:prstGeom prst="rect">
            <a:avLst/>
          </a:prstGeom>
          <a:ln w="3175">
            <a:solidFill>
              <a:schemeClr val="tx1"/>
            </a:solidFill>
          </a:ln>
        </p:spPr>
      </p:pic>
      <p:sp>
        <p:nvSpPr>
          <p:cNvPr id="7" name="TextBox 6"/>
          <p:cNvSpPr txBox="1"/>
          <p:nvPr/>
        </p:nvSpPr>
        <p:spPr>
          <a:xfrm>
            <a:off x="3346100" y="2491754"/>
            <a:ext cx="8169310" cy="3785652"/>
          </a:xfrm>
          <a:prstGeom prst="rect">
            <a:avLst/>
          </a:prstGeom>
          <a:noFill/>
          <a:ln w="3175">
            <a:solidFill>
              <a:schemeClr val="tx1"/>
            </a:solidFill>
          </a:ln>
        </p:spPr>
        <p:txBody>
          <a:bodyPr wrap="square" rtlCol="0">
            <a:spAutoFit/>
          </a:bodyPr>
          <a:lstStyle/>
          <a:p>
            <a:r>
              <a:rPr lang="en-US" sz="2000" dirty="0" smtClean="0">
                <a:latin typeface="+mj-lt"/>
              </a:rPr>
              <a:t>This is a close up of an Elephant Cactus.</a:t>
            </a:r>
          </a:p>
          <a:p>
            <a:endParaRPr lang="en-US" sz="2000" dirty="0">
              <a:latin typeface="+mj-lt"/>
            </a:endParaRPr>
          </a:p>
          <a:p>
            <a:r>
              <a:rPr lang="en-US" sz="2000" dirty="0" smtClean="0">
                <a:latin typeface="+mj-lt"/>
              </a:rPr>
              <a:t>Looking at this picture its pretty obvious why you wouldn’t want to take a bite – its covered in sharp spines! The way the spines are arranged on the plant means that every part of the cactus is protected.</a:t>
            </a:r>
          </a:p>
          <a:p>
            <a:endParaRPr lang="en-US" sz="2000" dirty="0">
              <a:latin typeface="+mj-lt"/>
            </a:endParaRPr>
          </a:p>
          <a:p>
            <a:r>
              <a:rPr lang="en-US" sz="2000" dirty="0" smtClean="0">
                <a:latin typeface="+mj-lt"/>
              </a:rPr>
              <a:t>Not all cacti have sharp tough spines to protect themselves, some use a type of hair-like spine called a </a:t>
            </a:r>
            <a:r>
              <a:rPr lang="en-US" sz="2000" dirty="0" err="1" smtClean="0">
                <a:latin typeface="+mj-lt"/>
              </a:rPr>
              <a:t>glochid</a:t>
            </a:r>
            <a:r>
              <a:rPr lang="en-US" sz="2000" dirty="0" smtClean="0">
                <a:latin typeface="+mj-lt"/>
              </a:rPr>
              <a:t>. </a:t>
            </a:r>
            <a:r>
              <a:rPr lang="en-US" sz="2000" dirty="0">
                <a:latin typeface="+mj-lt"/>
              </a:rPr>
              <a:t>H</a:t>
            </a:r>
            <a:r>
              <a:rPr lang="en-US" sz="2000" dirty="0" smtClean="0">
                <a:latin typeface="+mj-lt"/>
              </a:rPr>
              <a:t>airy cacti might look soft to touch but try it and those hairs will easily detach and work their way into your skin. They’re very small and fine and often have a barbed end so are very hard to get out again!</a:t>
            </a:r>
            <a:endParaRPr lang="en-US" sz="2000" dirty="0">
              <a:latin typeface="+mj-lt"/>
            </a:endParaRPr>
          </a:p>
          <a:p>
            <a:endParaRPr lang="en-GB" sz="2000" dirty="0">
              <a:latin typeface="+mj-lt"/>
            </a:endParaRPr>
          </a:p>
        </p:txBody>
      </p:sp>
    </p:spTree>
    <p:extLst>
      <p:ext uri="{BB962C8B-B14F-4D97-AF65-F5344CB8AC3E}">
        <p14:creationId xmlns:p14="http://schemas.microsoft.com/office/powerpoint/2010/main" val="709726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6609" y="1844975"/>
            <a:ext cx="10807509" cy="4334935"/>
          </a:xfrm>
          <a:ln w="3175">
            <a:noFill/>
          </a:ln>
        </p:spPr>
        <p:txBody>
          <a:bodyPr>
            <a:normAutofit/>
          </a:bodyPr>
          <a:lstStyle/>
          <a:p>
            <a:pPr marL="0" indent="0">
              <a:buNone/>
            </a:pPr>
            <a:r>
              <a:rPr lang="en-US" dirty="0" smtClean="0">
                <a:solidFill>
                  <a:srgbClr val="00B050"/>
                </a:solidFill>
                <a:latin typeface="Futura Bk BT" panose="020B0502020204020303" pitchFamily="34" charset="0"/>
              </a:rPr>
              <a:t>What are </a:t>
            </a:r>
            <a:r>
              <a:rPr lang="en-US" b="1" dirty="0" smtClean="0">
                <a:solidFill>
                  <a:srgbClr val="00B050"/>
                </a:solidFill>
                <a:latin typeface="Futura Bk BT" panose="020B0502020204020303" pitchFamily="34" charset="0"/>
              </a:rPr>
              <a:t>adaptations?</a:t>
            </a:r>
          </a:p>
          <a:p>
            <a:pPr marL="0" indent="0">
              <a:buNone/>
            </a:pPr>
            <a:endParaRPr lang="en-US" dirty="0" smtClean="0">
              <a:latin typeface="Futura Bk BT" panose="020B0502020204020303" pitchFamily="34" charset="0"/>
            </a:endParaRPr>
          </a:p>
          <a:p>
            <a:pPr marL="0" indent="0">
              <a:buNone/>
            </a:pPr>
            <a:r>
              <a:rPr lang="en-US" dirty="0" smtClean="0">
                <a:latin typeface="Futura Bk BT" panose="020B0502020204020303" pitchFamily="34" charset="0"/>
              </a:rPr>
              <a:t>Adaptations are </a:t>
            </a:r>
            <a:r>
              <a:rPr lang="en-US" b="1" dirty="0" smtClean="0">
                <a:solidFill>
                  <a:srgbClr val="00B050"/>
                </a:solidFill>
                <a:latin typeface="Futura Bk BT" panose="020B0502020204020303" pitchFamily="34" charset="0"/>
              </a:rPr>
              <a:t>features</a:t>
            </a:r>
            <a:r>
              <a:rPr lang="en-US" dirty="0" smtClean="0">
                <a:solidFill>
                  <a:srgbClr val="00B050"/>
                </a:solidFill>
                <a:latin typeface="Futura Bk BT" panose="020B0502020204020303" pitchFamily="34" charset="0"/>
              </a:rPr>
              <a:t> </a:t>
            </a:r>
            <a:r>
              <a:rPr lang="en-US" dirty="0" smtClean="0">
                <a:latin typeface="Futura Bk BT" panose="020B0502020204020303" pitchFamily="34" charset="0"/>
              </a:rPr>
              <a:t>that animals and plants have which allow them to </a:t>
            </a:r>
            <a:r>
              <a:rPr lang="en-US" b="1" dirty="0" smtClean="0">
                <a:solidFill>
                  <a:srgbClr val="00B050"/>
                </a:solidFill>
                <a:latin typeface="Futura Bk BT" panose="020B0502020204020303" pitchFamily="34" charset="0"/>
              </a:rPr>
              <a:t>live successfully </a:t>
            </a:r>
            <a:r>
              <a:rPr lang="en-US" dirty="0" smtClean="0">
                <a:latin typeface="Futura Bk BT" panose="020B0502020204020303" pitchFamily="34" charset="0"/>
              </a:rPr>
              <a:t>in their habitats.</a:t>
            </a:r>
          </a:p>
          <a:p>
            <a:pPr marL="0" indent="0">
              <a:buNone/>
            </a:pPr>
            <a:endParaRPr lang="en-US" dirty="0">
              <a:latin typeface="Futura Bk BT" panose="020B0502020204020303" pitchFamily="34" charset="0"/>
            </a:endParaRPr>
          </a:p>
          <a:p>
            <a:pPr marL="0" indent="0">
              <a:buNone/>
            </a:pPr>
            <a:r>
              <a:rPr lang="en-US" dirty="0" smtClean="0">
                <a:latin typeface="Futura Bk BT" panose="020B0502020204020303" pitchFamily="34" charset="0"/>
              </a:rPr>
              <a:t>Can you think of any?</a:t>
            </a:r>
            <a:endParaRPr lang="en-GB" dirty="0" smtClean="0">
              <a:latin typeface="Futura Bk BT" panose="020B0502020204020303" pitchFamily="34" charset="0"/>
            </a:endParaRPr>
          </a:p>
          <a:p>
            <a:pPr marL="0" indent="0">
              <a:buNone/>
            </a:pPr>
            <a:endParaRPr lang="en-US" dirty="0">
              <a:latin typeface="+mj-lt"/>
            </a:endParaRPr>
          </a:p>
          <a:p>
            <a:pPr marL="0" indent="0">
              <a:buNone/>
            </a:pPr>
            <a:endParaRPr lang="en-US" dirty="0" smtClean="0">
              <a:latin typeface="+mj-lt"/>
            </a:endParaRPr>
          </a:p>
        </p:txBody>
      </p:sp>
    </p:spTree>
    <p:extLst>
      <p:ext uri="{BB962C8B-B14F-4D97-AF65-F5344CB8AC3E}">
        <p14:creationId xmlns:p14="http://schemas.microsoft.com/office/powerpoint/2010/main" val="103622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Plant </a:t>
            </a:r>
            <a:r>
              <a:rPr lang="en-US" sz="3200" b="1" dirty="0" smtClean="0">
                <a:solidFill>
                  <a:srgbClr val="FF3300"/>
                </a:solidFill>
                <a:latin typeface="Futura Bk BT" panose="020B0502020204020303" pitchFamily="34" charset="0"/>
              </a:rPr>
              <a:t>defence</a:t>
            </a:r>
            <a:endParaRPr lang="en-GB" sz="3200" b="1" dirty="0">
              <a:solidFill>
                <a:srgbClr val="FF3300"/>
              </a:solidFill>
              <a:latin typeface="Futura Bk BT" panose="020B0502020204020303" pitchFamily="34" charset="0"/>
            </a:endParaRPr>
          </a:p>
        </p:txBody>
      </p:sp>
      <p:sp>
        <p:nvSpPr>
          <p:cNvPr id="7" name="TextBox 6"/>
          <p:cNvSpPr txBox="1"/>
          <p:nvPr/>
        </p:nvSpPr>
        <p:spPr>
          <a:xfrm>
            <a:off x="4307305" y="2189599"/>
            <a:ext cx="7046495" cy="4093428"/>
          </a:xfrm>
          <a:prstGeom prst="rect">
            <a:avLst/>
          </a:prstGeom>
          <a:noFill/>
          <a:ln w="3175">
            <a:solidFill>
              <a:schemeClr val="tx1"/>
            </a:solidFill>
          </a:ln>
        </p:spPr>
        <p:txBody>
          <a:bodyPr wrap="square" rtlCol="0">
            <a:spAutoFit/>
          </a:bodyPr>
          <a:lstStyle/>
          <a:p>
            <a:r>
              <a:rPr lang="en-US" sz="2000" dirty="0" smtClean="0">
                <a:latin typeface="+mj-lt"/>
              </a:rPr>
              <a:t>This is a </a:t>
            </a:r>
            <a:r>
              <a:rPr lang="en-US" sz="2000" dirty="0" err="1" smtClean="0">
                <a:latin typeface="+mj-lt"/>
              </a:rPr>
              <a:t>Sintensis</a:t>
            </a:r>
            <a:r>
              <a:rPr lang="en-US" sz="2000" dirty="0" smtClean="0">
                <a:latin typeface="+mj-lt"/>
              </a:rPr>
              <a:t> woodruff plant.</a:t>
            </a:r>
          </a:p>
          <a:p>
            <a:endParaRPr lang="en-US" sz="2000" dirty="0">
              <a:latin typeface="+mj-lt"/>
            </a:endParaRPr>
          </a:p>
          <a:p>
            <a:r>
              <a:rPr lang="en-US" sz="2000" dirty="0" smtClean="0">
                <a:latin typeface="+mj-lt"/>
              </a:rPr>
              <a:t>It may look pretty and like it would provide a refreshing juicy snack with all those succulent green leaves but be warned!</a:t>
            </a:r>
          </a:p>
          <a:p>
            <a:endParaRPr lang="en-US" sz="2000" dirty="0">
              <a:latin typeface="+mj-lt"/>
            </a:endParaRPr>
          </a:p>
          <a:p>
            <a:r>
              <a:rPr lang="en-US" sz="2000" dirty="0" smtClean="0">
                <a:latin typeface="+mj-lt"/>
              </a:rPr>
              <a:t>Inside its tasty looking leaves and stems is a cocktail of chemicals, poisonous to any animals who try to eat them.</a:t>
            </a:r>
          </a:p>
          <a:p>
            <a:endParaRPr lang="en-US" sz="2000" dirty="0">
              <a:latin typeface="+mj-lt"/>
            </a:endParaRPr>
          </a:p>
          <a:p>
            <a:r>
              <a:rPr lang="en-US" sz="2000" dirty="0" smtClean="0">
                <a:latin typeface="+mj-lt"/>
              </a:rPr>
              <a:t>Many plants contain chemicals which make them unpalatable or even poisonous to hungry animals or insects, a clever way to defend yourself without needing to move.</a:t>
            </a:r>
          </a:p>
          <a:p>
            <a:endParaRPr lang="en-US" sz="2000" dirty="0">
              <a:latin typeface="+mj-lt"/>
            </a:endParaRPr>
          </a:p>
          <a:p>
            <a:endParaRPr lang="en-GB" sz="2000" dirty="0">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6189" y="2701610"/>
            <a:ext cx="4096084" cy="3072063"/>
          </a:xfrm>
          <a:prstGeom prst="rect">
            <a:avLst/>
          </a:prstGeom>
          <a:ln w="3175">
            <a:solidFill>
              <a:schemeClr val="tx1"/>
            </a:solidFill>
          </a:ln>
        </p:spPr>
      </p:pic>
    </p:spTree>
    <p:extLst>
      <p:ext uri="{BB962C8B-B14F-4D97-AF65-F5344CB8AC3E}">
        <p14:creationId xmlns:p14="http://schemas.microsoft.com/office/powerpoint/2010/main" val="102117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56609" y="1075175"/>
            <a:ext cx="10807509" cy="5104736"/>
          </a:xfrm>
          <a:ln w="3175">
            <a:noFill/>
          </a:ln>
        </p:spPr>
        <p:txBody>
          <a:bodyPr>
            <a:normAutofit fontScale="92500" lnSpcReduction="20000"/>
          </a:bodyPr>
          <a:lstStyle/>
          <a:p>
            <a:pPr marL="0" indent="0">
              <a:buNone/>
            </a:pPr>
            <a:r>
              <a:rPr lang="en-US" dirty="0" smtClean="0">
                <a:latin typeface="Futura Bk BT" panose="020B0502020204020303" pitchFamily="34" charset="0"/>
              </a:rPr>
              <a:t>Compare and contrast: </a:t>
            </a:r>
            <a:r>
              <a:rPr lang="en-US" b="1" dirty="0" smtClean="0">
                <a:solidFill>
                  <a:srgbClr val="0070C0"/>
                </a:solidFill>
                <a:latin typeface="Futura Bk BT" panose="020B0502020204020303" pitchFamily="34" charset="0"/>
              </a:rPr>
              <a:t>Mountain</a:t>
            </a:r>
            <a:r>
              <a:rPr lang="en-US" dirty="0" smtClean="0">
                <a:solidFill>
                  <a:srgbClr val="0070C0"/>
                </a:solidFill>
                <a:latin typeface="Futura Bk BT" panose="020B0502020204020303" pitchFamily="34" charset="0"/>
              </a:rPr>
              <a:t>,</a:t>
            </a:r>
            <a:r>
              <a:rPr lang="en-US" dirty="0" smtClean="0">
                <a:latin typeface="Futura Bk BT" panose="020B0502020204020303" pitchFamily="34" charset="0"/>
              </a:rPr>
              <a:t> </a:t>
            </a:r>
            <a:r>
              <a:rPr lang="en-US" b="1" dirty="0" smtClean="0">
                <a:solidFill>
                  <a:srgbClr val="00B050"/>
                </a:solidFill>
                <a:latin typeface="Futura Bk BT" panose="020B0502020204020303" pitchFamily="34" charset="0"/>
              </a:rPr>
              <a:t>Rainforest</a:t>
            </a:r>
            <a:r>
              <a:rPr lang="en-US" dirty="0" smtClean="0">
                <a:solidFill>
                  <a:srgbClr val="00B050"/>
                </a:solidFill>
                <a:latin typeface="Futura Bk BT" panose="020B0502020204020303" pitchFamily="34" charset="0"/>
              </a:rPr>
              <a:t>,</a:t>
            </a:r>
            <a:r>
              <a:rPr lang="en-US" dirty="0" smtClean="0">
                <a:latin typeface="Futura Bk BT" panose="020B0502020204020303" pitchFamily="34" charset="0"/>
              </a:rPr>
              <a:t> </a:t>
            </a:r>
            <a:r>
              <a:rPr lang="en-US" b="1" dirty="0" smtClean="0">
                <a:solidFill>
                  <a:schemeClr val="accent2"/>
                </a:solidFill>
                <a:latin typeface="Futura Bk BT" panose="020B0502020204020303" pitchFamily="34" charset="0"/>
              </a:rPr>
              <a:t>Desert</a:t>
            </a:r>
            <a:r>
              <a:rPr lang="en-US" dirty="0" smtClean="0">
                <a:solidFill>
                  <a:schemeClr val="accent2"/>
                </a:solidFill>
                <a:latin typeface="Futura Bk BT" panose="020B0502020204020303" pitchFamily="34" charset="0"/>
              </a:rPr>
              <a:t>.</a:t>
            </a:r>
            <a:endParaRPr lang="en-US" b="1" dirty="0" smtClean="0">
              <a:solidFill>
                <a:schemeClr val="accent2"/>
              </a:solidFill>
              <a:latin typeface="Futura Bk BT" panose="020B0502020204020303" pitchFamily="34" charset="0"/>
            </a:endParaRPr>
          </a:p>
          <a:p>
            <a:pPr marL="0" indent="0">
              <a:buNone/>
            </a:pPr>
            <a:endParaRPr lang="en-US" dirty="0" smtClean="0">
              <a:latin typeface="Futura Bk BT" panose="020B0502020204020303" pitchFamily="34" charset="0"/>
            </a:endParaRPr>
          </a:p>
          <a:p>
            <a:r>
              <a:rPr lang="en-US" dirty="0" smtClean="0">
                <a:latin typeface="Futura Bk BT" panose="020B0502020204020303" pitchFamily="34" charset="0"/>
              </a:rPr>
              <a:t>Which two habitats can be hot?</a:t>
            </a:r>
          </a:p>
          <a:p>
            <a:pPr marL="0" indent="0">
              <a:buNone/>
            </a:pPr>
            <a:r>
              <a:rPr lang="en-US" sz="2400" dirty="0"/>
              <a:t>Rainforests and deserts can both be very hot but rainforests are </a:t>
            </a:r>
            <a:r>
              <a:rPr lang="en-US" sz="2400" dirty="0" smtClean="0"/>
              <a:t>humid </a:t>
            </a:r>
            <a:r>
              <a:rPr lang="en-US" sz="2400" dirty="0"/>
              <a:t>with lots of water in the air. Deserts are </a:t>
            </a:r>
            <a:r>
              <a:rPr lang="en-US" sz="2400" dirty="0" smtClean="0"/>
              <a:t>arid (dry), </a:t>
            </a:r>
            <a:r>
              <a:rPr lang="en-US" sz="2400" dirty="0"/>
              <a:t>not </a:t>
            </a:r>
            <a:r>
              <a:rPr lang="en-US" sz="2400" dirty="0" smtClean="0"/>
              <a:t>humid. Rainforests stay a more constant temperature but </a:t>
            </a:r>
            <a:r>
              <a:rPr lang="en-US" sz="2400" dirty="0"/>
              <a:t>deserts can be </a:t>
            </a:r>
            <a:r>
              <a:rPr lang="en-US" sz="2400" dirty="0" smtClean="0"/>
              <a:t>very hot during the day and cold </a:t>
            </a:r>
            <a:r>
              <a:rPr lang="en-US" sz="2400" dirty="0"/>
              <a:t>at night</a:t>
            </a:r>
            <a:r>
              <a:rPr lang="en-US" sz="2400" dirty="0" smtClean="0"/>
              <a:t>.</a:t>
            </a:r>
          </a:p>
          <a:p>
            <a:pPr marL="0" indent="0">
              <a:buNone/>
            </a:pPr>
            <a:endParaRPr lang="en-US" sz="2400" dirty="0">
              <a:latin typeface="Futura Bk BT" panose="020B0502020204020303" pitchFamily="34" charset="0"/>
            </a:endParaRPr>
          </a:p>
          <a:p>
            <a:r>
              <a:rPr lang="en-US" dirty="0" smtClean="0">
                <a:latin typeface="Futura Bk BT" panose="020B0502020204020303" pitchFamily="34" charset="0"/>
              </a:rPr>
              <a:t>Which two habitats can have plants with fleshy leaves?</a:t>
            </a:r>
          </a:p>
          <a:p>
            <a:pPr marL="0" indent="0">
              <a:buNone/>
            </a:pPr>
            <a:r>
              <a:rPr lang="en-US" sz="2400" dirty="0"/>
              <a:t>Both mountain and desert plants can have succulent fleshy leaves to store water as both habitats can be </a:t>
            </a:r>
            <a:r>
              <a:rPr lang="en-US" sz="2400" dirty="0" smtClean="0"/>
              <a:t>dry. Either because of lack of rain or because water is trapped as ice or snow.</a:t>
            </a:r>
          </a:p>
          <a:p>
            <a:pPr marL="0" indent="0">
              <a:buNone/>
            </a:pPr>
            <a:endParaRPr lang="en-US" sz="2400" dirty="0" smtClean="0">
              <a:latin typeface="Futura Bk BT" panose="020B0502020204020303" pitchFamily="34" charset="0"/>
            </a:endParaRPr>
          </a:p>
          <a:p>
            <a:r>
              <a:rPr lang="en-US" dirty="0" smtClean="0">
                <a:latin typeface="Futura Bk BT" panose="020B0502020204020303" pitchFamily="34" charset="0"/>
              </a:rPr>
              <a:t>Which habitat has the fastest growing plants?</a:t>
            </a:r>
          </a:p>
          <a:p>
            <a:pPr marL="0" indent="0">
              <a:buNone/>
            </a:pPr>
            <a:r>
              <a:rPr lang="en-US" sz="2400" dirty="0"/>
              <a:t>Rainforest plants grow </a:t>
            </a:r>
            <a:r>
              <a:rPr lang="en-US" sz="2400" dirty="0" smtClean="0"/>
              <a:t>quickly to compete for space and light. Desert and mountain plants are often slow growing as they only grow when there is enough water and warmth.</a:t>
            </a:r>
            <a:endParaRPr lang="en-US" sz="2400" dirty="0"/>
          </a:p>
          <a:p>
            <a:pPr marL="0" indent="0">
              <a:buNone/>
            </a:pPr>
            <a:endParaRPr lang="en-US" dirty="0" smtClean="0">
              <a:latin typeface="Futura Bk BT" panose="020B0502020204020303" pitchFamily="34" charset="0"/>
            </a:endParaRPr>
          </a:p>
          <a:p>
            <a:pPr marL="0" indent="0">
              <a:buNone/>
            </a:pPr>
            <a:endParaRPr lang="en-GB" dirty="0" smtClean="0">
              <a:latin typeface="Futura Bk BT" panose="020B0502020204020303" pitchFamily="34" charset="0"/>
            </a:endParaRPr>
          </a:p>
          <a:p>
            <a:pPr marL="0" indent="0">
              <a:buNone/>
            </a:pPr>
            <a:endParaRPr lang="en-US" dirty="0">
              <a:latin typeface="+mj-lt"/>
            </a:endParaRPr>
          </a:p>
          <a:p>
            <a:pPr marL="0" indent="0">
              <a:buNone/>
            </a:pPr>
            <a:endParaRPr lang="en-US" dirty="0" smtClean="0">
              <a:latin typeface="+mj-lt"/>
            </a:endParaRPr>
          </a:p>
        </p:txBody>
      </p:sp>
    </p:spTree>
    <p:extLst>
      <p:ext uri="{BB962C8B-B14F-4D97-AF65-F5344CB8AC3E}">
        <p14:creationId xmlns:p14="http://schemas.microsoft.com/office/powerpoint/2010/main" val="312798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Your challenge: card sort</a:t>
            </a:r>
            <a:endParaRPr lang="en-GB" sz="3200" b="1" dirty="0">
              <a:solidFill>
                <a:srgbClr val="CC0099"/>
              </a:solidFill>
              <a:latin typeface="Futura Bk BT" panose="020B0502020204020303" pitchFamily="34" charset="0"/>
            </a:endParaRPr>
          </a:p>
        </p:txBody>
      </p:sp>
      <p:sp>
        <p:nvSpPr>
          <p:cNvPr id="7" name="Content Placeholder 6"/>
          <p:cNvSpPr>
            <a:spLocks noGrp="1"/>
          </p:cNvSpPr>
          <p:nvPr>
            <p:ph idx="1"/>
          </p:nvPr>
        </p:nvSpPr>
        <p:spPr/>
        <p:txBody>
          <a:bodyPr/>
          <a:lstStyle/>
          <a:p>
            <a:pPr marL="0" indent="0">
              <a:buNone/>
            </a:pPr>
            <a:r>
              <a:rPr lang="en-US" dirty="0" smtClean="0">
                <a:latin typeface="Futura Bk BT" panose="020B0502020204020303" pitchFamily="34" charset="0"/>
              </a:rPr>
              <a:t>Read the information on each of the plant cards to find out about their amazing adaptations.</a:t>
            </a:r>
          </a:p>
          <a:p>
            <a:pPr marL="0" indent="0">
              <a:buNone/>
            </a:pPr>
            <a:r>
              <a:rPr lang="en-US" dirty="0" smtClean="0">
                <a:latin typeface="Futura Bk BT" panose="020B0502020204020303" pitchFamily="34" charset="0"/>
              </a:rPr>
              <a:t>Use this information to</a:t>
            </a:r>
            <a:r>
              <a:rPr lang="en-US" dirty="0">
                <a:latin typeface="Futura Bk BT" panose="020B0502020204020303" pitchFamily="34" charset="0"/>
              </a:rPr>
              <a:t> s</a:t>
            </a:r>
            <a:r>
              <a:rPr lang="en-US" dirty="0" smtClean="0">
                <a:latin typeface="Futura Bk BT" panose="020B0502020204020303" pitchFamily="34" charset="0"/>
              </a:rPr>
              <a:t>ort </a:t>
            </a:r>
            <a:r>
              <a:rPr lang="en-US" dirty="0">
                <a:latin typeface="Futura Bk BT" panose="020B0502020204020303" pitchFamily="34" charset="0"/>
              </a:rPr>
              <a:t>and group </a:t>
            </a:r>
            <a:r>
              <a:rPr lang="en-US" dirty="0" smtClean="0">
                <a:latin typeface="Futura Bk BT" panose="020B0502020204020303" pitchFamily="34" charset="0"/>
              </a:rPr>
              <a:t>the plants:</a:t>
            </a:r>
          </a:p>
          <a:p>
            <a:pPr marL="0" indent="0">
              <a:buNone/>
            </a:pPr>
            <a:endParaRPr lang="en-US" dirty="0" smtClean="0">
              <a:latin typeface="Futura Bk BT" panose="020B0502020204020303" pitchFamily="34" charset="0"/>
            </a:endParaRPr>
          </a:p>
          <a:p>
            <a:r>
              <a:rPr lang="en-US" dirty="0" smtClean="0">
                <a:latin typeface="Futura Bk BT" panose="020B0502020204020303" pitchFamily="34" charset="0"/>
              </a:rPr>
              <a:t>Into the </a:t>
            </a:r>
            <a:r>
              <a:rPr lang="en-US" dirty="0">
                <a:latin typeface="Futura Bk BT" panose="020B0502020204020303" pitchFamily="34" charset="0"/>
              </a:rPr>
              <a:t>different habitats they grow </a:t>
            </a:r>
            <a:r>
              <a:rPr lang="en-US" dirty="0" smtClean="0">
                <a:latin typeface="Futura Bk BT" panose="020B0502020204020303" pitchFamily="34" charset="0"/>
              </a:rPr>
              <a:t>in (desert, rainforest or mountain</a:t>
            </a:r>
            <a:r>
              <a:rPr lang="en-US" dirty="0" smtClean="0">
                <a:latin typeface="Futura Bk BT" panose="020B0502020204020303" pitchFamily="34" charset="0"/>
              </a:rPr>
              <a:t>)</a:t>
            </a:r>
            <a:endParaRPr lang="en-US" dirty="0" smtClean="0">
              <a:solidFill>
                <a:srgbClr val="FF0000"/>
              </a:solidFill>
              <a:latin typeface="Futura Bk BT" panose="020B0502020204020303" pitchFamily="34" charset="0"/>
            </a:endParaRPr>
          </a:p>
          <a:p>
            <a:pPr marL="0" indent="0">
              <a:buNone/>
            </a:pPr>
            <a:endParaRPr lang="en-US" dirty="0">
              <a:latin typeface="Futura Bk BT" panose="020B0502020204020303" pitchFamily="34" charset="0"/>
            </a:endParaRPr>
          </a:p>
          <a:p>
            <a:endParaRPr lang="en-US" dirty="0" smtClean="0">
              <a:latin typeface="Futura Bk BT" panose="020B0502020204020303" pitchFamily="34" charset="0"/>
            </a:endParaRPr>
          </a:p>
          <a:p>
            <a:pPr>
              <a:buFontTx/>
              <a:buChar char="-"/>
            </a:pPr>
            <a:endParaRPr lang="en-US" dirty="0" smtClean="0">
              <a:latin typeface="Futura Bk BT" panose="020B0502020204020303" pitchFamily="34" charset="0"/>
            </a:endParaRPr>
          </a:p>
        </p:txBody>
      </p:sp>
    </p:spTree>
    <p:extLst>
      <p:ext uri="{BB962C8B-B14F-4D97-AF65-F5344CB8AC3E}">
        <p14:creationId xmlns:p14="http://schemas.microsoft.com/office/powerpoint/2010/main" val="1694333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en-US" dirty="0" smtClean="0">
                <a:latin typeface="Futura Bk BT" panose="020B0502020204020303" pitchFamily="34" charset="0"/>
              </a:rPr>
              <a:t>Use what you have learnt plus your own imagination to </a:t>
            </a:r>
            <a:r>
              <a:rPr lang="en-US" dirty="0">
                <a:latin typeface="Futura Bk BT" panose="020B0502020204020303" pitchFamily="34" charset="0"/>
              </a:rPr>
              <a:t>design your own </a:t>
            </a:r>
            <a:r>
              <a:rPr lang="en-US" dirty="0" err="1">
                <a:latin typeface="Futura Bk BT" panose="020B0502020204020303" pitchFamily="34" charset="0"/>
              </a:rPr>
              <a:t>Superplant</a:t>
            </a:r>
            <a:r>
              <a:rPr lang="en-US" dirty="0">
                <a:latin typeface="Futura Bk BT" panose="020B0502020204020303" pitchFamily="34" charset="0"/>
              </a:rPr>
              <a:t> adapted to survive in </a:t>
            </a:r>
            <a:r>
              <a:rPr lang="en-US" dirty="0" smtClean="0">
                <a:latin typeface="Futura Bk BT" panose="020B0502020204020303" pitchFamily="34" charset="0"/>
              </a:rPr>
              <a:t>the habitat conditions detailed at the top of the sheet.</a:t>
            </a:r>
          </a:p>
          <a:p>
            <a:pPr marL="0" indent="0">
              <a:buNone/>
            </a:pPr>
            <a:endParaRPr lang="en-US" dirty="0" smtClean="0">
              <a:latin typeface="Futura Bk BT" panose="020B0502020204020303" pitchFamily="34" charset="0"/>
            </a:endParaRPr>
          </a:p>
          <a:p>
            <a:pPr marL="0" indent="0">
              <a:buNone/>
            </a:pPr>
            <a:r>
              <a:rPr lang="en-US" dirty="0" smtClean="0">
                <a:latin typeface="Futura Bk BT" panose="020B0502020204020303" pitchFamily="34" charset="0"/>
              </a:rPr>
              <a:t>You can </a:t>
            </a:r>
            <a:r>
              <a:rPr lang="en-US" dirty="0">
                <a:latin typeface="Futura Bk BT" panose="020B0502020204020303" pitchFamily="34" charset="0"/>
              </a:rPr>
              <a:t>draw your plant or model it out of playdoh. Don’t forget to give your plant a </a:t>
            </a:r>
            <a:r>
              <a:rPr lang="en-US" dirty="0" smtClean="0">
                <a:latin typeface="Futura Bk BT" panose="020B0502020204020303" pitchFamily="34" charset="0"/>
              </a:rPr>
              <a:t>name!</a:t>
            </a:r>
          </a:p>
          <a:p>
            <a:pPr marL="0" indent="0">
              <a:buNone/>
            </a:pPr>
            <a:endParaRPr lang="en-US" dirty="0">
              <a:latin typeface="Futura Bk BT" panose="020B0502020204020303" pitchFamily="34" charset="0"/>
            </a:endParaRPr>
          </a:p>
          <a:p>
            <a:pPr marL="0" indent="0">
              <a:buNone/>
            </a:pPr>
            <a:r>
              <a:rPr lang="en-US" dirty="0" smtClean="0">
                <a:latin typeface="Futura Bk BT" panose="020B0502020204020303" pitchFamily="34" charset="0"/>
              </a:rPr>
              <a:t>Once you’re finished, share </a:t>
            </a:r>
            <a:r>
              <a:rPr lang="en-US" dirty="0">
                <a:latin typeface="Futura Bk BT" panose="020B0502020204020303" pitchFamily="34" charset="0"/>
              </a:rPr>
              <a:t>your plant design with the person sitting next to you. Which adaptations does your plant have, how do they help it </a:t>
            </a:r>
            <a:r>
              <a:rPr lang="en-US" dirty="0" smtClean="0">
                <a:latin typeface="Futura Bk BT" panose="020B0502020204020303" pitchFamily="34" charset="0"/>
              </a:rPr>
              <a:t>to survive</a:t>
            </a:r>
            <a:r>
              <a:rPr lang="en-US" dirty="0">
                <a:latin typeface="Futura Bk BT" panose="020B0502020204020303" pitchFamily="34" charset="0"/>
              </a:rPr>
              <a:t>?</a:t>
            </a:r>
          </a:p>
          <a:p>
            <a:pPr marL="0" indent="0">
              <a:buNone/>
            </a:pPr>
            <a:endParaRPr lang="en-US" dirty="0" smtClean="0">
              <a:latin typeface="Futura Bk BT" panose="020B0502020204020303" pitchFamily="34" charset="0"/>
            </a:endParaRPr>
          </a:p>
        </p:txBody>
      </p:sp>
      <p:sp>
        <p:nvSpPr>
          <p:cNvPr id="5"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Next: create your own </a:t>
            </a:r>
            <a:r>
              <a:rPr lang="en-US" sz="3200" b="1" dirty="0" err="1">
                <a:latin typeface="Futura Bk BT" panose="020B0502020204020303" pitchFamily="34" charset="0"/>
              </a:rPr>
              <a:t>S</a:t>
            </a:r>
            <a:r>
              <a:rPr lang="en-US" sz="3200" b="1" dirty="0" err="1" smtClean="0">
                <a:latin typeface="Futura Bk BT" panose="020B0502020204020303" pitchFamily="34" charset="0"/>
              </a:rPr>
              <a:t>uperplant</a:t>
            </a:r>
            <a:endParaRPr lang="en-GB" sz="3200" b="1" dirty="0">
              <a:solidFill>
                <a:srgbClr val="CC0099"/>
              </a:solidFill>
              <a:latin typeface="Futura Bk BT" panose="020B0502020204020303" pitchFamily="34" charset="0"/>
            </a:endParaRPr>
          </a:p>
        </p:txBody>
      </p:sp>
    </p:spTree>
    <p:extLst>
      <p:ext uri="{BB962C8B-B14F-4D97-AF65-F5344CB8AC3E}">
        <p14:creationId xmlns:p14="http://schemas.microsoft.com/office/powerpoint/2010/main" val="113005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en-US" dirty="0" smtClean="0">
                <a:latin typeface="Futura Bk BT" panose="020B0502020204020303" pitchFamily="34" charset="0"/>
              </a:rPr>
              <a:t>Once you’re finished, test your knowledge by having a go at the fill in the blanks worksheet.</a:t>
            </a:r>
          </a:p>
          <a:p>
            <a:pPr marL="0" indent="0">
              <a:buNone/>
            </a:pPr>
            <a:endParaRPr lang="en-US" dirty="0">
              <a:latin typeface="Futura Bk BT" panose="020B0502020204020303" pitchFamily="34" charset="0"/>
            </a:endParaRPr>
          </a:p>
          <a:p>
            <a:pPr marL="0" indent="0">
              <a:buNone/>
            </a:pPr>
            <a:r>
              <a:rPr lang="en-US" dirty="0" smtClean="0">
                <a:latin typeface="Futura Bk BT" panose="020B0502020204020303" pitchFamily="34" charset="0"/>
              </a:rPr>
              <a:t>Fantastic work! You’re now a plant adaptations expert!</a:t>
            </a:r>
          </a:p>
          <a:p>
            <a:pPr marL="0" indent="0">
              <a:buNone/>
            </a:pPr>
            <a:endParaRPr lang="en-US" dirty="0" smtClean="0">
              <a:latin typeface="Futura Bk BT" panose="020B0502020204020303" pitchFamily="34" charset="0"/>
            </a:endParaRPr>
          </a:p>
          <a:p>
            <a:pPr marL="0" indent="0">
              <a:buNone/>
            </a:pPr>
            <a:r>
              <a:rPr lang="en-US" dirty="0" smtClean="0">
                <a:latin typeface="Futura Bk BT" panose="020B0502020204020303" pitchFamily="34" charset="0"/>
              </a:rPr>
              <a:t>And remember, plants all over the world have amazing adaptations, including the ones growing in your school grounds, your local park or in your garden. Remember to keep an eye out for plant adaptations near you!</a:t>
            </a:r>
            <a:endParaRPr lang="en-US" dirty="0">
              <a:latin typeface="Futura Bk BT" panose="020B0502020204020303" pitchFamily="34" charset="0"/>
            </a:endParaRPr>
          </a:p>
        </p:txBody>
      </p:sp>
      <p:sp>
        <p:nvSpPr>
          <p:cNvPr id="5"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Finally: fill in the blanks worksheet</a:t>
            </a:r>
            <a:endParaRPr lang="en-GB" sz="3200" b="1" dirty="0">
              <a:solidFill>
                <a:srgbClr val="CC0099"/>
              </a:solidFill>
              <a:latin typeface="Futura Bk BT" panose="020B0502020204020303" pitchFamily="34" charset="0"/>
            </a:endParaRPr>
          </a:p>
        </p:txBody>
      </p:sp>
    </p:spTree>
    <p:extLst>
      <p:ext uri="{BB962C8B-B14F-4D97-AF65-F5344CB8AC3E}">
        <p14:creationId xmlns:p14="http://schemas.microsoft.com/office/powerpoint/2010/main" val="3719151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87103" y="1708499"/>
            <a:ext cx="10319738" cy="4334934"/>
          </a:xfrm>
          <a:ln>
            <a:noFill/>
          </a:ln>
        </p:spPr>
        <p:txBody>
          <a:bodyPr/>
          <a:lstStyle/>
          <a:p>
            <a:pPr marL="0" indent="0">
              <a:buNone/>
            </a:pPr>
            <a:r>
              <a:rPr lang="en-US" b="1" dirty="0">
                <a:solidFill>
                  <a:srgbClr val="00B050"/>
                </a:solidFill>
                <a:latin typeface="Futura Bk BT" panose="020B0502020204020303" pitchFamily="34" charset="0"/>
              </a:rPr>
              <a:t>Plants </a:t>
            </a:r>
            <a:r>
              <a:rPr lang="en-US" dirty="0">
                <a:latin typeface="Futura Bk BT" panose="020B0502020204020303" pitchFamily="34" charset="0"/>
              </a:rPr>
              <a:t>really are </a:t>
            </a:r>
            <a:r>
              <a:rPr lang="en-US" dirty="0" smtClean="0">
                <a:latin typeface="Futura Bk BT" panose="020B0502020204020303" pitchFamily="34" charset="0"/>
              </a:rPr>
              <a:t>amazing.</a:t>
            </a:r>
          </a:p>
          <a:p>
            <a:pPr marL="0" indent="0">
              <a:buNone/>
            </a:pPr>
            <a:endParaRPr lang="en-US" dirty="0">
              <a:latin typeface="Futura Bk BT" panose="020B0502020204020303" pitchFamily="34" charset="0"/>
            </a:endParaRPr>
          </a:p>
          <a:p>
            <a:pPr marL="0" indent="0">
              <a:buNone/>
            </a:pPr>
            <a:r>
              <a:rPr lang="en-US" dirty="0" smtClean="0">
                <a:latin typeface="Futura Bk BT" panose="020B0502020204020303" pitchFamily="34" charset="0"/>
              </a:rPr>
              <a:t>They </a:t>
            </a:r>
            <a:r>
              <a:rPr lang="en-US" dirty="0">
                <a:latin typeface="Futura Bk BT" panose="020B0502020204020303" pitchFamily="34" charset="0"/>
              </a:rPr>
              <a:t>have to do all the things that animals do to survive</a:t>
            </a:r>
            <a:r>
              <a:rPr lang="en-US" dirty="0" smtClean="0">
                <a:latin typeface="Futura Bk BT" panose="020B0502020204020303" pitchFamily="34" charset="0"/>
              </a:rPr>
              <a:t>….. but </a:t>
            </a:r>
            <a:r>
              <a:rPr lang="en-US" dirty="0">
                <a:latin typeface="Futura Bk BT" panose="020B0502020204020303" pitchFamily="34" charset="0"/>
              </a:rPr>
              <a:t>without being able to move!</a:t>
            </a:r>
          </a:p>
          <a:p>
            <a:pPr marL="0" indent="0">
              <a:buNone/>
            </a:pPr>
            <a:endParaRPr lang="en-US" dirty="0">
              <a:latin typeface="Futura Bk BT" panose="020B0502020204020303" pitchFamily="34" charset="0"/>
            </a:endParaRPr>
          </a:p>
          <a:p>
            <a:pPr marL="0" indent="0">
              <a:buNone/>
            </a:pPr>
            <a:r>
              <a:rPr lang="en-US" dirty="0">
                <a:latin typeface="Futura Bk BT" panose="020B0502020204020303" pitchFamily="34" charset="0"/>
              </a:rPr>
              <a:t>They have evolved some ingenious ways of surviving and thriving in the habitats where they grow.</a:t>
            </a:r>
          </a:p>
          <a:p>
            <a:pPr marL="0" indent="0">
              <a:buNone/>
            </a:pPr>
            <a:endParaRPr lang="en-US" dirty="0">
              <a:latin typeface="Futura Bk BT" panose="020B0502020204020303" pitchFamily="34" charset="0"/>
            </a:endParaRPr>
          </a:p>
          <a:p>
            <a:pPr marL="0" indent="0">
              <a:buNone/>
            </a:pPr>
            <a:r>
              <a:rPr lang="en-US" dirty="0">
                <a:latin typeface="Futura Bk BT" panose="020B0502020204020303" pitchFamily="34" charset="0"/>
              </a:rPr>
              <a:t>Lets find out more about some </a:t>
            </a:r>
            <a:r>
              <a:rPr lang="en-US" dirty="0" smtClean="0">
                <a:latin typeface="Futura Bk BT" panose="020B0502020204020303" pitchFamily="34" charset="0"/>
              </a:rPr>
              <a:t>of </a:t>
            </a:r>
            <a:r>
              <a:rPr lang="en-US" dirty="0">
                <a:latin typeface="Futura Bk BT" panose="020B0502020204020303" pitchFamily="34" charset="0"/>
              </a:rPr>
              <a:t>their amazing adaptations!</a:t>
            </a:r>
          </a:p>
          <a:p>
            <a:endParaRPr lang="en-GB" dirty="0"/>
          </a:p>
        </p:txBody>
      </p:sp>
    </p:spTree>
    <p:extLst>
      <p:ext uri="{BB962C8B-B14F-4D97-AF65-F5344CB8AC3E}">
        <p14:creationId xmlns:p14="http://schemas.microsoft.com/office/powerpoint/2010/main" val="967818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35028"/>
            <a:ext cx="10515600" cy="1163255"/>
          </a:xfrm>
        </p:spPr>
        <p:txBody>
          <a:bodyPr/>
          <a:lstStyle/>
          <a:p>
            <a:r>
              <a:rPr lang="en-US" sz="3200" b="1" dirty="0" smtClean="0">
                <a:latin typeface="Futura Bk BT" panose="020B0502020204020303" pitchFamily="34" charset="0"/>
              </a:rPr>
              <a:t>Life on a </a:t>
            </a:r>
            <a:r>
              <a:rPr lang="en-US" sz="3200" b="1" dirty="0" smtClean="0">
                <a:solidFill>
                  <a:srgbClr val="0070C0"/>
                </a:solidFill>
                <a:latin typeface="Futura Bk BT" panose="020B0502020204020303" pitchFamily="34" charset="0"/>
              </a:rPr>
              <a:t>mountain:</a:t>
            </a:r>
            <a:br>
              <a:rPr lang="en-US" sz="3200" b="1" dirty="0" smtClean="0">
                <a:solidFill>
                  <a:srgbClr val="0070C0"/>
                </a:solidFill>
                <a:latin typeface="Futura Bk BT" panose="020B0502020204020303" pitchFamily="34" charset="0"/>
              </a:rPr>
            </a:br>
            <a:r>
              <a:rPr lang="en-US" sz="3200" b="1" dirty="0" smtClean="0">
                <a:solidFill>
                  <a:srgbClr val="0070C0"/>
                </a:solidFill>
                <a:latin typeface="Futura Bk BT" panose="020B0502020204020303" pitchFamily="34" charset="0"/>
              </a:rPr>
              <a:t>what might it be like? </a:t>
            </a:r>
            <a:endParaRPr lang="en-GB" sz="3200" b="1" dirty="0">
              <a:solidFill>
                <a:srgbClr val="0070C0"/>
              </a:solidFill>
              <a:latin typeface="Futura Bk BT" panose="020B05020202040203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390" y="505060"/>
            <a:ext cx="3957009" cy="5929069"/>
          </a:xfrm>
          <a:prstGeom prst="rect">
            <a:avLst/>
          </a:prstGeom>
          <a:ln w="3175">
            <a:solidFill>
              <a:schemeClr val="tx1"/>
            </a:solidFill>
          </a:ln>
        </p:spPr>
      </p:pic>
      <p:sp>
        <p:nvSpPr>
          <p:cNvPr id="6" name="Content Placeholder 6"/>
          <p:cNvSpPr txBox="1">
            <a:spLocks/>
          </p:cNvSpPr>
          <p:nvPr/>
        </p:nvSpPr>
        <p:spPr>
          <a:xfrm>
            <a:off x="838200" y="2448234"/>
            <a:ext cx="3967337" cy="4218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70C0"/>
                </a:solidFill>
              </a:rPr>
              <a:t>Cold with snow and ice</a:t>
            </a:r>
          </a:p>
          <a:p>
            <a:pPr marL="0" indent="0">
              <a:buNone/>
            </a:pPr>
            <a:endParaRPr lang="en-US" sz="1200" dirty="0">
              <a:solidFill>
                <a:srgbClr val="0070C0"/>
              </a:solidFill>
            </a:endParaRPr>
          </a:p>
          <a:p>
            <a:r>
              <a:rPr lang="en-US" dirty="0">
                <a:solidFill>
                  <a:srgbClr val="0070C0"/>
                </a:solidFill>
              </a:rPr>
              <a:t>Windy and </a:t>
            </a:r>
            <a:r>
              <a:rPr lang="en-US" dirty="0" smtClean="0">
                <a:solidFill>
                  <a:srgbClr val="0070C0"/>
                </a:solidFill>
              </a:rPr>
              <a:t>exposed</a:t>
            </a:r>
          </a:p>
          <a:p>
            <a:pPr marL="0" indent="0">
              <a:buNone/>
            </a:pPr>
            <a:endParaRPr lang="en-US" sz="1200" dirty="0">
              <a:solidFill>
                <a:srgbClr val="0070C0"/>
              </a:solidFill>
            </a:endParaRPr>
          </a:p>
          <a:p>
            <a:r>
              <a:rPr lang="en-US" dirty="0">
                <a:solidFill>
                  <a:srgbClr val="0070C0"/>
                </a:solidFill>
              </a:rPr>
              <a:t>Strong </a:t>
            </a:r>
            <a:r>
              <a:rPr lang="en-US" dirty="0" smtClean="0">
                <a:solidFill>
                  <a:srgbClr val="0070C0"/>
                </a:solidFill>
              </a:rPr>
              <a:t>sunlight</a:t>
            </a:r>
          </a:p>
          <a:p>
            <a:pPr marL="0" indent="0">
              <a:buNone/>
            </a:pPr>
            <a:endParaRPr lang="en-US" sz="1200" dirty="0">
              <a:solidFill>
                <a:srgbClr val="0070C0"/>
              </a:solidFill>
            </a:endParaRPr>
          </a:p>
          <a:p>
            <a:r>
              <a:rPr lang="en-US" dirty="0" smtClean="0">
                <a:solidFill>
                  <a:srgbClr val="0070C0"/>
                </a:solidFill>
              </a:rPr>
              <a:t>Rocks and not much soil</a:t>
            </a:r>
            <a:endParaRPr lang="en-US" dirty="0">
              <a:solidFill>
                <a:srgbClr val="0070C0"/>
              </a:solidFill>
            </a:endParaRPr>
          </a:p>
        </p:txBody>
      </p:sp>
    </p:spTree>
    <p:extLst>
      <p:ext uri="{BB962C8B-B14F-4D97-AF65-F5344CB8AC3E}">
        <p14:creationId xmlns:p14="http://schemas.microsoft.com/office/powerpoint/2010/main" val="383940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on a </a:t>
            </a:r>
            <a:r>
              <a:rPr lang="en-US" sz="3200" b="1" dirty="0" smtClean="0">
                <a:solidFill>
                  <a:srgbClr val="0070C0"/>
                </a:solidFill>
                <a:latin typeface="Futura Bk BT" panose="020B0502020204020303" pitchFamily="34" charset="0"/>
              </a:rPr>
              <a:t>mountain </a:t>
            </a:r>
            <a:endParaRPr lang="en-GB" sz="3200" b="1" dirty="0">
              <a:solidFill>
                <a:srgbClr val="0070C0"/>
              </a:solidFill>
              <a:latin typeface="Futura Bk BT" panose="020B05020202040203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17503"/>
            <a:ext cx="6156678" cy="4617509"/>
          </a:xfrm>
          <a:prstGeom prst="rect">
            <a:avLst/>
          </a:prstGeom>
          <a:ln w="317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601" y="696214"/>
            <a:ext cx="3759199" cy="5638798"/>
          </a:xfrm>
          <a:prstGeom prst="rect">
            <a:avLst/>
          </a:prstGeom>
          <a:ln w="3175">
            <a:solidFill>
              <a:schemeClr val="tx1"/>
            </a:solidFill>
          </a:ln>
        </p:spPr>
      </p:pic>
    </p:spTree>
    <p:extLst>
      <p:ext uri="{BB962C8B-B14F-4D97-AF65-F5344CB8AC3E}">
        <p14:creationId xmlns:p14="http://schemas.microsoft.com/office/powerpoint/2010/main" val="3231969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on a </a:t>
            </a:r>
            <a:r>
              <a:rPr lang="en-US" sz="3200" b="1" dirty="0" smtClean="0">
                <a:solidFill>
                  <a:srgbClr val="0070C0"/>
                </a:solidFill>
                <a:latin typeface="Futura Bk BT" panose="020B0502020204020303" pitchFamily="34" charset="0"/>
              </a:rPr>
              <a:t>mountain </a:t>
            </a:r>
            <a:endParaRPr lang="en-GB" sz="3200" b="1" dirty="0">
              <a:solidFill>
                <a:srgbClr val="0070C0"/>
              </a:solidFill>
              <a:latin typeface="Futura Bk BT" panose="020B05020202040203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060" y="2166442"/>
            <a:ext cx="6090554" cy="4065024"/>
          </a:xfrm>
          <a:prstGeom prst="rect">
            <a:avLst/>
          </a:prstGeom>
          <a:ln w="3175">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6143" y="727966"/>
            <a:ext cx="3671248" cy="5503500"/>
          </a:xfrm>
          <a:prstGeom prst="rect">
            <a:avLst/>
          </a:prstGeom>
          <a:ln w="3175">
            <a:solidFill>
              <a:schemeClr val="tx1"/>
            </a:solidFill>
          </a:ln>
        </p:spPr>
      </p:pic>
    </p:spTree>
    <p:extLst>
      <p:ext uri="{BB962C8B-B14F-4D97-AF65-F5344CB8AC3E}">
        <p14:creationId xmlns:p14="http://schemas.microsoft.com/office/powerpoint/2010/main" val="3015315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on a </a:t>
            </a:r>
            <a:r>
              <a:rPr lang="en-US" sz="3200" b="1" dirty="0" smtClean="0">
                <a:solidFill>
                  <a:srgbClr val="0070C0"/>
                </a:solidFill>
                <a:latin typeface="Futura Bk BT" panose="020B0502020204020303" pitchFamily="34" charset="0"/>
              </a:rPr>
              <a:t>mountain </a:t>
            </a:r>
            <a:endParaRPr lang="en-GB" sz="3200" b="1" dirty="0">
              <a:solidFill>
                <a:srgbClr val="0070C0"/>
              </a:solidFill>
              <a:latin typeface="Futura Bk BT" panose="020B0502020204020303" pitchFamily="34" charset="0"/>
            </a:endParaRP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825625"/>
            <a:ext cx="4812398" cy="4351338"/>
          </a:xfrm>
          <a:ln w="317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155" y="1825625"/>
            <a:ext cx="5447645" cy="4351338"/>
          </a:xfrm>
          <a:prstGeom prst="rect">
            <a:avLst/>
          </a:prstGeom>
          <a:ln w="3175">
            <a:solidFill>
              <a:schemeClr val="tx1"/>
            </a:solidFill>
          </a:ln>
        </p:spPr>
      </p:pic>
    </p:spTree>
    <p:extLst>
      <p:ext uri="{BB962C8B-B14F-4D97-AF65-F5344CB8AC3E}">
        <p14:creationId xmlns:p14="http://schemas.microsoft.com/office/powerpoint/2010/main" val="1957919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rgbClr val="00B050"/>
                </a:solidFill>
                <a:latin typeface="Futura Bk BT" panose="020B0502020204020303" pitchFamily="34" charset="0"/>
              </a:rPr>
              <a:t>rainforest: what might it be like?</a:t>
            </a:r>
            <a:endParaRPr lang="en-GB" sz="3200" b="1" dirty="0">
              <a:solidFill>
                <a:srgbClr val="00B050"/>
              </a:solidFill>
              <a:latin typeface="Futura Bk BT" panose="020B0502020204020303" pitchFamily="34" charset="0"/>
            </a:endParaRPr>
          </a:p>
        </p:txBody>
      </p:sp>
      <p:sp>
        <p:nvSpPr>
          <p:cNvPr id="7" name="Content Placeholder 6"/>
          <p:cNvSpPr>
            <a:spLocks noGrp="1"/>
          </p:cNvSpPr>
          <p:nvPr>
            <p:ph idx="1"/>
          </p:nvPr>
        </p:nvSpPr>
        <p:spPr>
          <a:xfrm>
            <a:off x="7837312" y="1757361"/>
            <a:ext cx="3967337" cy="4666075"/>
          </a:xfrm>
        </p:spPr>
        <p:txBody>
          <a:bodyPr/>
          <a:lstStyle/>
          <a:p>
            <a:r>
              <a:rPr lang="en-US" dirty="0" smtClean="0">
                <a:solidFill>
                  <a:srgbClr val="00B050"/>
                </a:solidFill>
              </a:rPr>
              <a:t>Wet and humid with lots of rain</a:t>
            </a:r>
          </a:p>
          <a:p>
            <a:pPr marL="0" indent="0">
              <a:buNone/>
            </a:pPr>
            <a:endParaRPr lang="en-US" sz="1200" dirty="0">
              <a:solidFill>
                <a:srgbClr val="00B050"/>
              </a:solidFill>
            </a:endParaRPr>
          </a:p>
          <a:p>
            <a:r>
              <a:rPr lang="en-US" dirty="0" smtClean="0">
                <a:solidFill>
                  <a:srgbClr val="00B050"/>
                </a:solidFill>
              </a:rPr>
              <a:t>Hot temperatures all the time</a:t>
            </a:r>
          </a:p>
          <a:p>
            <a:pPr marL="0" indent="0">
              <a:buNone/>
            </a:pPr>
            <a:endParaRPr lang="en-US" sz="1200" dirty="0">
              <a:solidFill>
                <a:srgbClr val="00B050"/>
              </a:solidFill>
            </a:endParaRPr>
          </a:p>
          <a:p>
            <a:r>
              <a:rPr lang="en-US" dirty="0" smtClean="0">
                <a:solidFill>
                  <a:srgbClr val="00B050"/>
                </a:solidFill>
              </a:rPr>
              <a:t>Competition for sunlight and space</a:t>
            </a:r>
          </a:p>
          <a:p>
            <a:pPr marL="0" indent="0">
              <a:buNone/>
            </a:pPr>
            <a:endParaRPr lang="en-US" sz="1200" dirty="0" smtClean="0">
              <a:solidFill>
                <a:srgbClr val="00B050"/>
              </a:solidFill>
            </a:endParaRPr>
          </a:p>
          <a:p>
            <a:r>
              <a:rPr lang="en-US" dirty="0">
                <a:solidFill>
                  <a:srgbClr val="00B050"/>
                </a:solidFill>
              </a:rPr>
              <a:t>T</a:t>
            </a:r>
            <a:r>
              <a:rPr lang="en-US" dirty="0" smtClean="0">
                <a:solidFill>
                  <a:srgbClr val="00B050"/>
                </a:solidFill>
              </a:rPr>
              <a:t>hin soils, rain storms</a:t>
            </a:r>
            <a:endParaRPr lang="en-US" dirty="0">
              <a:solidFill>
                <a:srgbClr val="00B05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67" y="1648180"/>
            <a:ext cx="6999112" cy="4666074"/>
          </a:xfrm>
          <a:prstGeom prst="rect">
            <a:avLst/>
          </a:prstGeom>
          <a:ln w="3175">
            <a:solidFill>
              <a:schemeClr val="tx1"/>
            </a:solidFill>
          </a:ln>
        </p:spPr>
      </p:pic>
    </p:spTree>
    <p:extLst>
      <p:ext uri="{BB962C8B-B14F-4D97-AF65-F5344CB8AC3E}">
        <p14:creationId xmlns:p14="http://schemas.microsoft.com/office/powerpoint/2010/main" val="37468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148"/>
            <a:ext cx="10515600" cy="696031"/>
          </a:xfrm>
        </p:spPr>
        <p:txBody>
          <a:bodyPr/>
          <a:lstStyle/>
          <a:p>
            <a:r>
              <a:rPr lang="en-US" sz="3200" b="1" dirty="0" smtClean="0">
                <a:latin typeface="Futura Bk BT" panose="020B0502020204020303" pitchFamily="34" charset="0"/>
              </a:rPr>
              <a:t>Life in a </a:t>
            </a:r>
            <a:r>
              <a:rPr lang="en-US" sz="3200" b="1" dirty="0" smtClean="0">
                <a:solidFill>
                  <a:srgbClr val="00B050"/>
                </a:solidFill>
                <a:latin typeface="Futura Bk BT" panose="020B0502020204020303" pitchFamily="34" charset="0"/>
              </a:rPr>
              <a:t>rainforest</a:t>
            </a:r>
            <a:endParaRPr lang="en-GB" sz="3200" b="1" dirty="0">
              <a:solidFill>
                <a:srgbClr val="00B050"/>
              </a:solidFill>
              <a:latin typeface="Futura Bk BT" panose="020B05020202040203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3" y="1648179"/>
            <a:ext cx="3160890" cy="4736186"/>
          </a:xfrm>
          <a:prstGeom prst="rect">
            <a:avLst/>
          </a:prstGeom>
          <a:ln w="317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4677" y="1648179"/>
            <a:ext cx="7104279" cy="4736186"/>
          </a:xfrm>
          <a:prstGeom prst="rect">
            <a:avLst/>
          </a:prstGeom>
          <a:ln w="3175">
            <a:solidFill>
              <a:schemeClr val="tx1"/>
            </a:solidFill>
          </a:ln>
        </p:spPr>
      </p:pic>
    </p:spTree>
    <p:extLst>
      <p:ext uri="{BB962C8B-B14F-4D97-AF65-F5344CB8AC3E}">
        <p14:creationId xmlns:p14="http://schemas.microsoft.com/office/powerpoint/2010/main" val="1418392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1899</TotalTime>
  <Words>2486</Words>
  <Application>Microsoft Office PowerPoint</Application>
  <PresentationFormat>Widescreen</PresentationFormat>
  <Paragraphs>206</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Futura Bk BT</vt:lpstr>
      <vt:lpstr>Office Theme</vt:lpstr>
      <vt:lpstr> Amazing Adaptations</vt:lpstr>
      <vt:lpstr>PowerPoint Presentation</vt:lpstr>
      <vt:lpstr>PowerPoint Presentation</vt:lpstr>
      <vt:lpstr>Life on a mountain: what might it be like? </vt:lpstr>
      <vt:lpstr>Life on a mountain </vt:lpstr>
      <vt:lpstr>Life on a mountain </vt:lpstr>
      <vt:lpstr>Life on a mountain </vt:lpstr>
      <vt:lpstr>Life in a rainforest: what might it be like?</vt:lpstr>
      <vt:lpstr>Life in a rainforest</vt:lpstr>
      <vt:lpstr>Life in a rainforest</vt:lpstr>
      <vt:lpstr>Life in a rainforest</vt:lpstr>
      <vt:lpstr>Life in a desert: what might it be like?</vt:lpstr>
      <vt:lpstr>Life in a desert</vt:lpstr>
      <vt:lpstr>Life in a desert</vt:lpstr>
      <vt:lpstr>Life in a desert</vt:lpstr>
      <vt:lpstr>Plant defence</vt:lpstr>
      <vt:lpstr>Plant defence</vt:lpstr>
      <vt:lpstr>Plant defence</vt:lpstr>
      <vt:lpstr>Plant defence</vt:lpstr>
      <vt:lpstr>Plant defence</vt:lpstr>
      <vt:lpstr>PowerPoint Presentation</vt:lpstr>
      <vt:lpstr>Your challenge: card sort</vt:lpstr>
      <vt:lpstr>Next: create your own Superplant</vt:lpstr>
      <vt:lpstr>Finally: fill in the blanks worksheet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Amazing Adaptations KS2</dc:title>
  <dc:creator>Bronwen Richards</dc:creator>
  <cp:lastModifiedBy>Bronwen R. Richards</cp:lastModifiedBy>
  <cp:revision>127</cp:revision>
  <dcterms:created xsi:type="dcterms:W3CDTF">2020-04-14T10:49:40Z</dcterms:created>
  <dcterms:modified xsi:type="dcterms:W3CDTF">2020-10-28T11:21:52Z</dcterms:modified>
</cp:coreProperties>
</file>